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1"/>
  </p:sldMasterIdLst>
  <p:handoutMasterIdLst>
    <p:handoutMasterId r:id="rId22"/>
  </p:handoutMasterIdLst>
  <p:sldIdLst>
    <p:sldId id="265" r:id="rId2"/>
    <p:sldId id="410" r:id="rId3"/>
    <p:sldId id="378" r:id="rId4"/>
    <p:sldId id="381" r:id="rId5"/>
    <p:sldId id="311" r:id="rId6"/>
    <p:sldId id="386" r:id="rId7"/>
    <p:sldId id="387" r:id="rId8"/>
    <p:sldId id="388" r:id="rId9"/>
    <p:sldId id="379" r:id="rId10"/>
    <p:sldId id="398" r:id="rId11"/>
    <p:sldId id="390" r:id="rId12"/>
    <p:sldId id="391" r:id="rId13"/>
    <p:sldId id="403" r:id="rId14"/>
    <p:sldId id="360" r:id="rId15"/>
    <p:sldId id="405" r:id="rId16"/>
    <p:sldId id="383" r:id="rId17"/>
    <p:sldId id="282" r:id="rId18"/>
    <p:sldId id="408" r:id="rId19"/>
    <p:sldId id="404" r:id="rId20"/>
    <p:sldId id="382" r:id="rId21"/>
  </p:sldIdLst>
  <p:sldSz cx="9144000" cy="6858000" type="screen4x3"/>
  <p:notesSz cx="6797675" cy="992822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72D4"/>
    <a:srgbClr val="E1A48B"/>
    <a:srgbClr val="CCD5D6"/>
    <a:srgbClr val="CDDD7F"/>
    <a:srgbClr val="AE97D1"/>
    <a:srgbClr val="FFCCFF"/>
    <a:srgbClr val="E3EC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82" autoAdjust="0"/>
    <p:restoredTop sz="86475" autoAdjust="0"/>
  </p:normalViewPr>
  <p:slideViewPr>
    <p:cSldViewPr>
      <p:cViewPr varScale="1">
        <p:scale>
          <a:sx n="116" d="100"/>
          <a:sy n="116" d="100"/>
        </p:scale>
        <p:origin x="148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66EE037B-E1AD-4642-B5A2-88CF5785DB80}" type="datetimeFigureOut">
              <a:rPr lang="es-ES" smtClean="0"/>
              <a:t>19/05/2017</a:t>
            </a:fld>
            <a:endParaRPr lang="es-ES"/>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87071FEE-5399-455E-9C53-D1BC5EE45392}" type="slidenum">
              <a:rPr lang="es-ES" smtClean="0"/>
              <a:t>‹Nº›</a:t>
            </a:fld>
            <a:endParaRPr lang="es-ES"/>
          </a:p>
        </p:txBody>
      </p:sp>
    </p:spTree>
    <p:extLst>
      <p:ext uri="{BB962C8B-B14F-4D97-AF65-F5344CB8AC3E}">
        <p14:creationId xmlns:p14="http://schemas.microsoft.com/office/powerpoint/2010/main" val="14599847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3FF6088-D937-4FC1-924E-5E3FE3646E2C}" type="datetimeFigureOut">
              <a:rPr lang="es-CL" smtClean="0"/>
              <a:t>19-05-2017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3872078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FF6088-D937-4FC1-924E-5E3FE3646E2C}" type="datetimeFigureOut">
              <a:rPr lang="es-CL" smtClean="0"/>
              <a:t>19-05-2017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19818914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FF6088-D937-4FC1-924E-5E3FE3646E2C}" type="datetimeFigureOut">
              <a:rPr lang="es-CL" smtClean="0"/>
              <a:t>19-05-2017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1353950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FF6088-D937-4FC1-924E-5E3FE3646E2C}" type="datetimeFigureOut">
              <a:rPr lang="es-CL" smtClean="0"/>
              <a:t>19-05-2017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2465303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3FF6088-D937-4FC1-924E-5E3FE3646E2C}" type="datetimeFigureOut">
              <a:rPr lang="es-CL" smtClean="0"/>
              <a:t>19-05-2017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32311418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3FF6088-D937-4FC1-924E-5E3FE3646E2C}" type="datetimeFigureOut">
              <a:rPr lang="es-CL" smtClean="0"/>
              <a:t>19-05-2017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1822835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3FF6088-D937-4FC1-924E-5E3FE3646E2C}" type="datetimeFigureOut">
              <a:rPr lang="es-CL" smtClean="0"/>
              <a:t>19-05-2017</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3337929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3FF6088-D937-4FC1-924E-5E3FE3646E2C}" type="datetimeFigureOut">
              <a:rPr lang="es-CL" smtClean="0"/>
              <a:t>19-05-2017</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19357096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F6088-D937-4FC1-924E-5E3FE3646E2C}" type="datetimeFigureOut">
              <a:rPr lang="es-CL" smtClean="0"/>
              <a:t>19-05-2017</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2902213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3FF6088-D937-4FC1-924E-5E3FE3646E2C}" type="datetimeFigureOut">
              <a:rPr lang="es-CL" smtClean="0"/>
              <a:t>19-05-2017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9588569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3FF6088-D937-4FC1-924E-5E3FE3646E2C}" type="datetimeFigureOut">
              <a:rPr lang="es-CL" smtClean="0"/>
              <a:t>19-05-2017</a:t>
            </a:fld>
            <a:endParaRPr lang="es-CL"/>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15240878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F6088-D937-4FC1-924E-5E3FE3646E2C}" type="datetimeFigureOut">
              <a:rPr lang="es-CL" smtClean="0"/>
              <a:t>19-05-2017</a:t>
            </a:fld>
            <a:endParaRPr lang="es-C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43B61-CBEC-424C-A716-3A97EC92D546}" type="slidenum">
              <a:rPr lang="es-CL" smtClean="0"/>
              <a:t>‹Nº›</a:t>
            </a:fld>
            <a:endParaRPr lang="es-CL"/>
          </a:p>
        </p:txBody>
      </p:sp>
    </p:spTree>
    <p:extLst>
      <p:ext uri="{BB962C8B-B14F-4D97-AF65-F5344CB8AC3E}">
        <p14:creationId xmlns:p14="http://schemas.microsoft.com/office/powerpoint/2010/main" val="1489880596"/>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ANEXOS%20SEGURIDAD.pptx#-1,8,Presentaci&#243;n de PowerPoint"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ANEXOS%20SEGURIDAD.pptx#-1,7,Presentaci&#243;n de PowerPoint"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ANEXOS%20SEGURIDAD.pptx#-1,6,Presentaci&#243;n de PowerPoint" TargetMode="External"/><Relationship Id="rId3" Type="http://schemas.openxmlformats.org/officeDocument/2006/relationships/hyperlink" Target="ANEXOS%20SEGURIDAD.pptx#-1,1,Presentaci&#243;n de PowerPoint" TargetMode="External"/><Relationship Id="rId7" Type="http://schemas.openxmlformats.org/officeDocument/2006/relationships/hyperlink" Target="ANEXOS%20SEGURIDAD.pptx#-1,5,Presentaci&#243;n de PowerPoint" TargetMode="Externa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hyperlink" Target="ANEXOS%20SEGURIDAD.pptx#-1,4,Presentaci&#243;n de PowerPoint" TargetMode="External"/><Relationship Id="rId5" Type="http://schemas.openxmlformats.org/officeDocument/2006/relationships/hyperlink" Target="ANEXOS%20SEGURIDAD.pptx#-1,3,Presentaci&#243;n de PowerPoint" TargetMode="External"/><Relationship Id="rId4" Type="http://schemas.openxmlformats.org/officeDocument/2006/relationships/hyperlink" Target="ANEXOS%20SEGURIDAD.pptx#-1,2,Presentaci&#243;n de PowerPoin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goremagallanes.cl/"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concursoseguridadciudadana@goremagallanes.cl" TargetMode="External"/><Relationship Id="rId2" Type="http://schemas.openxmlformats.org/officeDocument/2006/relationships/hyperlink" Target="http://www.goremagallanes.cl/concursosfndr.php"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hyperlink" Target="mailto:lionel.silva@goremagallanes.c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goremagallanes.cl/sitioweb/archivos/FondosFNDR/Deporte/2017/Tutorial_postulacion_en_linea.mp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2859" y="2420888"/>
            <a:ext cx="8136904" cy="3168352"/>
          </a:xfrm>
          <a:solidFill>
            <a:srgbClr val="E1A48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defTabSz="381000">
              <a:lnSpc>
                <a:spcPct val="150000"/>
              </a:lnSpc>
              <a:spcAft>
                <a:spcPts val="0"/>
              </a:spcAft>
            </a:pPr>
            <a:r>
              <a:rPr lang="es-ES_tradnl" sz="2800" b="1" dirty="0" smtClean="0">
                <a:latin typeface="+mn-lt"/>
                <a:ea typeface="Verdana" panose="020B0604030504040204" pitchFamily="34" charset="0"/>
                <a:cs typeface="Verdana" panose="020B0604030504040204" pitchFamily="34" charset="0"/>
              </a:rPr>
              <a:t>FONDO CARÁCTER SEGURIDAD CIUDADANA</a:t>
            </a:r>
            <a:br>
              <a:rPr lang="es-ES_tradnl" sz="2800" b="1" dirty="0" smtClean="0">
                <a:latin typeface="+mn-lt"/>
                <a:ea typeface="Verdana" panose="020B0604030504040204" pitchFamily="34" charset="0"/>
                <a:cs typeface="Verdana" panose="020B0604030504040204" pitchFamily="34" charset="0"/>
              </a:rPr>
            </a:br>
            <a:r>
              <a:rPr lang="es-ES_tradnl" sz="2800" b="1" dirty="0" smtClean="0">
                <a:latin typeface="+mn-lt"/>
                <a:ea typeface="Verdana" panose="020B0604030504040204" pitchFamily="34" charset="0"/>
                <a:cs typeface="Verdana" panose="020B0604030504040204" pitchFamily="34" charset="0"/>
              </a:rPr>
              <a:t>6% FNDR 2017</a:t>
            </a:r>
            <a:br>
              <a:rPr lang="es-ES_tradnl" sz="2800" b="1" dirty="0" smtClean="0">
                <a:latin typeface="+mn-lt"/>
                <a:ea typeface="Verdana" panose="020B0604030504040204" pitchFamily="34" charset="0"/>
                <a:cs typeface="Verdana" panose="020B0604030504040204" pitchFamily="34" charset="0"/>
              </a:rPr>
            </a:br>
            <a:r>
              <a:rPr lang="es-ES" sz="2800" b="1" dirty="0" smtClean="0">
                <a:latin typeface="+mn-lt"/>
                <a:ea typeface="Verdana" panose="020B0604030504040204" pitchFamily="34" charset="0"/>
                <a:cs typeface="Verdana" panose="020B0604030504040204" pitchFamily="34" charset="0"/>
              </a:rPr>
              <a:t>División de Desarrollo Regional </a:t>
            </a:r>
            <a:endParaRPr lang="es-CL" sz="2800" b="1" dirty="0">
              <a:latin typeface="+mn-lt"/>
              <a:ea typeface="Verdana" panose="020B0604030504040204" pitchFamily="34" charset="0"/>
              <a:cs typeface="Verdana" panose="020B0604030504040204"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85800"/>
            <a:ext cx="1072513" cy="1287016"/>
          </a:xfrm>
          <a:prstGeom prst="rect">
            <a:avLst/>
          </a:prstGeom>
        </p:spPr>
      </p:pic>
      <p:sp>
        <p:nvSpPr>
          <p:cNvPr id="5" name="4 Rectángulo redondeado"/>
          <p:cNvSpPr/>
          <p:nvPr/>
        </p:nvSpPr>
        <p:spPr>
          <a:xfrm>
            <a:off x="1619672" y="692696"/>
            <a:ext cx="5688633" cy="7920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smtClean="0">
                <a:solidFill>
                  <a:schemeClr val="tx1"/>
                </a:solidFill>
                <a:ea typeface="Verdana" panose="020B0604030504040204" pitchFamily="34" charset="0"/>
                <a:cs typeface="Verdana" panose="020B0604030504040204" pitchFamily="34" charset="0"/>
              </a:rPr>
              <a:t>Gobierno Regional de Magallanes y Antártica Chilena</a:t>
            </a:r>
            <a:endParaRPr lang="es-CL" b="1" dirty="0">
              <a:solidFill>
                <a:schemeClr val="tx1"/>
              </a:solidFill>
              <a:ea typeface="Verdana" panose="020B0604030504040204" pitchFamily="34" charset="0"/>
              <a:cs typeface="Verdana" panose="020B0604030504040204" pitchFamily="34" charset="0"/>
            </a:endParaRPr>
          </a:p>
        </p:txBody>
      </p:sp>
      <p:pic>
        <p:nvPicPr>
          <p:cNvPr id="2050" name="Picture 2" descr="Resultado de imagen para logo de gobierno de chile 20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9696" y="394717"/>
            <a:ext cx="1090067" cy="1090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359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150616145"/>
              </p:ext>
            </p:extLst>
          </p:nvPr>
        </p:nvGraphicFramePr>
        <p:xfrm>
          <a:off x="611560" y="1412776"/>
          <a:ext cx="7886700" cy="4391978"/>
        </p:xfrm>
        <a:graphic>
          <a:graphicData uri="http://schemas.openxmlformats.org/drawingml/2006/table">
            <a:tbl>
              <a:tblPr firstRow="1" firstCol="1" bandRow="1">
                <a:tableStyleId>{5C22544A-7EE6-4342-B048-85BDC9FD1C3A}</a:tableStyleId>
              </a:tblPr>
              <a:tblGrid>
                <a:gridCol w="1164077"/>
                <a:gridCol w="5495452"/>
                <a:gridCol w="1227171"/>
              </a:tblGrid>
              <a:tr h="452584">
                <a:tc>
                  <a:txBody>
                    <a:bodyPr/>
                    <a:lstStyle/>
                    <a:p>
                      <a:pPr algn="ctr">
                        <a:spcAft>
                          <a:spcPts val="0"/>
                        </a:spcAft>
                      </a:pPr>
                      <a:r>
                        <a:rPr lang="es-ES" sz="1000" b="1" dirty="0">
                          <a:solidFill>
                            <a:schemeClr val="tx1"/>
                          </a:solidFill>
                          <a:effectLst/>
                        </a:rPr>
                        <a:t>NOMBRE</a:t>
                      </a:r>
                      <a:endParaRPr lang="es-CL" sz="1200" b="1" dirty="0">
                        <a:solidFill>
                          <a:schemeClr val="tx1"/>
                        </a:solidFill>
                        <a:effectLst/>
                        <a:latin typeface="Times New Roman" panose="02020603050405020304" pitchFamily="18" charset="0"/>
                        <a:ea typeface="Times New Roman" panose="02020603050405020304" pitchFamily="18" charset="0"/>
                      </a:endParaRPr>
                    </a:p>
                  </a:txBody>
                  <a:tcPr marL="67888" marR="67888" marT="0" marB="0" anchor="ctr">
                    <a:solidFill>
                      <a:schemeClr val="bg1">
                        <a:lumMod val="65000"/>
                      </a:schemeClr>
                    </a:solidFill>
                  </a:tcPr>
                </a:tc>
                <a:tc>
                  <a:txBody>
                    <a:bodyPr/>
                    <a:lstStyle/>
                    <a:p>
                      <a:pPr algn="ctr">
                        <a:spcAft>
                          <a:spcPts val="0"/>
                        </a:spcAft>
                      </a:pPr>
                      <a:r>
                        <a:rPr lang="es-ES" sz="1000" b="1" dirty="0">
                          <a:solidFill>
                            <a:schemeClr val="tx1"/>
                          </a:solidFill>
                          <a:effectLst/>
                        </a:rPr>
                        <a:t>DESCRIPCION</a:t>
                      </a:r>
                      <a:endParaRPr lang="es-CL" sz="1200" b="1" dirty="0">
                        <a:solidFill>
                          <a:schemeClr val="tx1"/>
                        </a:solidFill>
                        <a:effectLst/>
                        <a:latin typeface="Times New Roman" panose="02020603050405020304" pitchFamily="18" charset="0"/>
                        <a:ea typeface="Times New Roman" panose="02020603050405020304" pitchFamily="18" charset="0"/>
                      </a:endParaRPr>
                    </a:p>
                  </a:txBody>
                  <a:tcPr marL="67888" marR="67888" marT="0" marB="0" anchor="ctr">
                    <a:solidFill>
                      <a:schemeClr val="bg1">
                        <a:lumMod val="65000"/>
                      </a:schemeClr>
                    </a:solidFill>
                  </a:tcPr>
                </a:tc>
                <a:tc>
                  <a:txBody>
                    <a:bodyPr/>
                    <a:lstStyle/>
                    <a:p>
                      <a:pPr algn="ctr">
                        <a:spcAft>
                          <a:spcPts val="0"/>
                        </a:spcAft>
                      </a:pPr>
                      <a:r>
                        <a:rPr lang="es-ES" sz="1000" b="1" dirty="0">
                          <a:solidFill>
                            <a:schemeClr val="tx1"/>
                          </a:solidFill>
                          <a:effectLst/>
                        </a:rPr>
                        <a:t>UBICACIÓN EN EL SISTEMA DE POSTULACIÓN</a:t>
                      </a:r>
                      <a:endParaRPr lang="es-CL" sz="1200" b="1" dirty="0">
                        <a:solidFill>
                          <a:schemeClr val="tx1"/>
                        </a:solidFill>
                        <a:effectLst/>
                        <a:latin typeface="Times New Roman" panose="02020603050405020304" pitchFamily="18" charset="0"/>
                        <a:ea typeface="Times New Roman" panose="02020603050405020304" pitchFamily="18" charset="0"/>
                      </a:endParaRPr>
                    </a:p>
                  </a:txBody>
                  <a:tcPr marL="67888" marR="67888" marT="0" marB="0" anchor="ctr">
                    <a:solidFill>
                      <a:schemeClr val="bg1">
                        <a:lumMod val="65000"/>
                      </a:schemeClr>
                    </a:solidFill>
                  </a:tcPr>
                </a:tc>
              </a:tr>
              <a:tr h="807107">
                <a:tc>
                  <a:txBody>
                    <a:bodyPr/>
                    <a:lstStyle/>
                    <a:p>
                      <a:pPr algn="ctr">
                        <a:spcAft>
                          <a:spcPts val="0"/>
                        </a:spcAft>
                      </a:pPr>
                      <a:r>
                        <a:rPr lang="es-ES" sz="1000" b="1" dirty="0">
                          <a:solidFill>
                            <a:schemeClr val="tx1"/>
                          </a:solidFill>
                          <a:effectLst/>
                        </a:rPr>
                        <a:t>ANEXOS DEL </a:t>
                      </a:r>
                      <a:endParaRPr lang="es-CL" sz="1200" b="1" dirty="0">
                        <a:solidFill>
                          <a:schemeClr val="tx1"/>
                        </a:solidFill>
                        <a:effectLst/>
                      </a:endParaRPr>
                    </a:p>
                    <a:p>
                      <a:pPr algn="ctr">
                        <a:spcAft>
                          <a:spcPts val="0"/>
                        </a:spcAft>
                      </a:pPr>
                      <a:r>
                        <a:rPr lang="es-ES" sz="1000" b="1" dirty="0">
                          <a:solidFill>
                            <a:schemeClr val="tx1"/>
                          </a:solidFill>
                          <a:effectLst/>
                        </a:rPr>
                        <a:t>1 AL 4</a:t>
                      </a:r>
                      <a:endParaRPr lang="es-CL" sz="1200" b="1" dirty="0">
                        <a:solidFill>
                          <a:schemeClr val="tx1"/>
                        </a:solidFill>
                        <a:effectLst/>
                        <a:latin typeface="Times New Roman" panose="02020603050405020304" pitchFamily="18" charset="0"/>
                        <a:ea typeface="Times New Roman" panose="02020603050405020304" pitchFamily="18" charset="0"/>
                      </a:endParaRPr>
                    </a:p>
                  </a:txBody>
                  <a:tcPr marL="67888" marR="67888" marT="0" marB="0" anchor="ctr">
                    <a:solidFill>
                      <a:schemeClr val="bg1">
                        <a:lumMod val="65000"/>
                      </a:schemeClr>
                    </a:solidFill>
                  </a:tcPr>
                </a:tc>
                <a:tc>
                  <a:txBody>
                    <a:bodyPr/>
                    <a:lstStyle/>
                    <a:p>
                      <a:pPr marL="342900" lvl="0" indent="-342900" algn="just">
                        <a:lnSpc>
                          <a:spcPct val="107000"/>
                        </a:lnSpc>
                        <a:spcAft>
                          <a:spcPts val="0"/>
                        </a:spcAft>
                        <a:buFont typeface="Arial Narrow" panose="020B0606020202030204" pitchFamily="34" charset="0"/>
                        <a:buAutoNum type="alphaLcPeriod"/>
                      </a:pPr>
                      <a:r>
                        <a:rPr lang="es-ES_tradnl" sz="1100" b="1" dirty="0">
                          <a:effectLst/>
                        </a:rPr>
                        <a:t>Anexo Nº 1: Carta de Compromiso de Ejecución de la iniciativa. </a:t>
                      </a:r>
                      <a:endParaRPr lang="es-CL" sz="1400" b="1" dirty="0">
                        <a:effectLst/>
                      </a:endParaRPr>
                    </a:p>
                    <a:p>
                      <a:pPr marL="342900" lvl="0" indent="-342900" algn="just">
                        <a:lnSpc>
                          <a:spcPct val="107000"/>
                        </a:lnSpc>
                        <a:spcAft>
                          <a:spcPts val="0"/>
                        </a:spcAft>
                        <a:buFont typeface="Arial Narrow" panose="020B0606020202030204" pitchFamily="34" charset="0"/>
                        <a:buAutoNum type="alphaLcPeriod"/>
                      </a:pPr>
                      <a:r>
                        <a:rPr lang="es-ES_tradnl" sz="1100" b="1" dirty="0">
                          <a:effectLst/>
                        </a:rPr>
                        <a:t>Anexo Nº 2: Declaración de “Aceptación de las condiciones del concurso” y Declaración que los antecedentes presentados en el proceso de postulación constituyen documentación e información fidedigna e íntegra.</a:t>
                      </a:r>
                      <a:endParaRPr lang="es-CL" sz="1400" b="1" dirty="0">
                        <a:effectLst/>
                      </a:endParaRPr>
                    </a:p>
                    <a:p>
                      <a:pPr marL="342900" lvl="0" indent="-342900" algn="just">
                        <a:lnSpc>
                          <a:spcPct val="107000"/>
                        </a:lnSpc>
                        <a:spcAft>
                          <a:spcPts val="0"/>
                        </a:spcAft>
                        <a:buFont typeface="Arial Narrow" panose="020B0606020202030204" pitchFamily="34" charset="0"/>
                        <a:buAutoNum type="alphaLcPeriod"/>
                      </a:pPr>
                      <a:r>
                        <a:rPr lang="es-ES_tradnl" sz="1100" b="1" dirty="0">
                          <a:effectLst/>
                        </a:rPr>
                        <a:t>Anexo Nº 3: Declaración Jurada Simple de Exclusividad. </a:t>
                      </a:r>
                      <a:endParaRPr lang="es-CL" sz="1400" b="1" dirty="0">
                        <a:effectLst/>
                      </a:endParaRPr>
                    </a:p>
                    <a:p>
                      <a:pPr marL="342900" lvl="0" indent="-342900" algn="just">
                        <a:lnSpc>
                          <a:spcPct val="107000"/>
                        </a:lnSpc>
                        <a:spcAft>
                          <a:spcPts val="0"/>
                        </a:spcAft>
                        <a:buFont typeface="Arial Narrow" panose="020B0606020202030204" pitchFamily="34" charset="0"/>
                        <a:buAutoNum type="alphaLcPeriod"/>
                      </a:pPr>
                      <a:r>
                        <a:rPr lang="es-ES_tradnl" sz="1100" b="1" dirty="0">
                          <a:effectLst/>
                        </a:rPr>
                        <a:t>Anexo Nº 4: Planificación de actividades.</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888" marR="67888" marT="0" marB="0">
                    <a:solidFill>
                      <a:srgbClr val="FFCCFF"/>
                    </a:solidFill>
                  </a:tcPr>
                </a:tc>
                <a:tc>
                  <a:txBody>
                    <a:bodyPr/>
                    <a:lstStyle/>
                    <a:p>
                      <a:pPr algn="ctr">
                        <a:spcAft>
                          <a:spcPts val="0"/>
                        </a:spcAft>
                      </a:pPr>
                      <a:r>
                        <a:rPr lang="es-ES" sz="1100" b="1" dirty="0">
                          <a:effectLst/>
                        </a:rPr>
                        <a:t>Pestaña Nº 4 Documentos</a:t>
                      </a:r>
                      <a:endParaRPr lang="es-CL" sz="1600" b="1" dirty="0">
                        <a:effectLst/>
                        <a:latin typeface="Times New Roman" panose="02020603050405020304" pitchFamily="18" charset="0"/>
                        <a:ea typeface="Times New Roman" panose="02020603050405020304" pitchFamily="18" charset="0"/>
                      </a:endParaRPr>
                    </a:p>
                  </a:txBody>
                  <a:tcPr marL="67888" marR="67888" marT="0" marB="0" anchor="ctr">
                    <a:solidFill>
                      <a:srgbClr val="FFCCFF"/>
                    </a:solidFill>
                  </a:tcPr>
                </a:tc>
              </a:tr>
              <a:tr h="1649416">
                <a:tc>
                  <a:txBody>
                    <a:bodyPr/>
                    <a:lstStyle/>
                    <a:p>
                      <a:pPr algn="ctr">
                        <a:spcAft>
                          <a:spcPts val="0"/>
                        </a:spcAft>
                      </a:pPr>
                      <a:r>
                        <a:rPr lang="es-ES" sz="1000" b="1" dirty="0">
                          <a:solidFill>
                            <a:schemeClr val="tx1"/>
                          </a:solidFill>
                          <a:effectLst/>
                        </a:rPr>
                        <a:t>OTROS ANEXOS</a:t>
                      </a:r>
                      <a:endParaRPr lang="es-CL" sz="1200" b="1" dirty="0">
                        <a:solidFill>
                          <a:schemeClr val="tx1"/>
                        </a:solidFill>
                        <a:effectLst/>
                        <a:latin typeface="Times New Roman" panose="02020603050405020304" pitchFamily="18" charset="0"/>
                        <a:ea typeface="Times New Roman" panose="02020603050405020304" pitchFamily="18" charset="0"/>
                      </a:endParaRPr>
                    </a:p>
                  </a:txBody>
                  <a:tcPr marL="67888" marR="67888" marT="0" marB="0" anchor="ctr">
                    <a:solidFill>
                      <a:schemeClr val="bg1">
                        <a:lumMod val="65000"/>
                      </a:schemeClr>
                    </a:solidFill>
                  </a:tcPr>
                </a:tc>
                <a:tc>
                  <a:txBody>
                    <a:bodyPr/>
                    <a:lstStyle/>
                    <a:p>
                      <a:pPr algn="just">
                        <a:spcAft>
                          <a:spcPts val="0"/>
                        </a:spcAft>
                      </a:pPr>
                      <a:r>
                        <a:rPr lang="es-ES" sz="1100" b="1" dirty="0">
                          <a:effectLst/>
                        </a:rPr>
                        <a:t> </a:t>
                      </a:r>
                      <a:endParaRPr lang="es-CL" sz="1600" b="1" dirty="0">
                        <a:effectLst/>
                      </a:endParaRPr>
                    </a:p>
                    <a:p>
                      <a:pPr marL="342900" lvl="0" indent="-342900" algn="just">
                        <a:lnSpc>
                          <a:spcPct val="107000"/>
                        </a:lnSpc>
                        <a:spcAft>
                          <a:spcPts val="0"/>
                        </a:spcAft>
                        <a:buFont typeface="Arial Narrow" panose="020B0606020202030204" pitchFamily="34" charset="0"/>
                        <a:buAutoNum type="alphaLcPeriod"/>
                      </a:pPr>
                      <a:r>
                        <a:rPr lang="es-ES" sz="1100" b="1" dirty="0">
                          <a:effectLst/>
                        </a:rPr>
                        <a:t>Anexo Nº 5: </a:t>
                      </a:r>
                      <a:r>
                        <a:rPr lang="es-ES_tradnl" sz="1100" b="1" dirty="0">
                          <a:effectLst/>
                        </a:rPr>
                        <a:t>Declaración Jurada Simple que indique que el personal contratado a honorarios para la ejecución de la iniciativa, no es funcionario público ni prestador de servicios en un Servicio Público (obligatorio </a:t>
                      </a:r>
                      <a:r>
                        <a:rPr lang="es-ES" sz="1100" b="1" dirty="0">
                          <a:effectLst/>
                        </a:rPr>
                        <a:t>en la eventualidad que la iniciativa considere gasto en honorarios).</a:t>
                      </a:r>
                      <a:endParaRPr lang="es-CL" sz="1400" b="1" dirty="0">
                        <a:effectLst/>
                      </a:endParaRPr>
                    </a:p>
                    <a:p>
                      <a:pPr marL="342900" lvl="0" indent="-342900" algn="just">
                        <a:lnSpc>
                          <a:spcPct val="107000"/>
                        </a:lnSpc>
                        <a:spcAft>
                          <a:spcPts val="0"/>
                        </a:spcAft>
                        <a:buFont typeface="Arial Narrow" panose="020B0606020202030204" pitchFamily="34" charset="0"/>
                        <a:buAutoNum type="alphaLcPeriod"/>
                      </a:pPr>
                      <a:r>
                        <a:rPr lang="es-ES_tradnl" sz="1100" b="1" dirty="0">
                          <a:effectLst/>
                        </a:rPr>
                        <a:t>Anexo Nº 6: Certificado de Bienes Durables (obligatorio siempre y cuando la institución haya incurrido en gastos del ítem de inversión). </a:t>
                      </a:r>
                      <a:endParaRPr lang="es-CL" sz="1400" b="1" dirty="0">
                        <a:effectLst/>
                      </a:endParaRPr>
                    </a:p>
                    <a:p>
                      <a:pPr marL="342900" lvl="0" indent="-342900" algn="just">
                        <a:lnSpc>
                          <a:spcPct val="107000"/>
                        </a:lnSpc>
                        <a:spcAft>
                          <a:spcPts val="0"/>
                        </a:spcAft>
                        <a:buFont typeface="Arial Narrow" panose="020B0606020202030204" pitchFamily="34" charset="0"/>
                        <a:buAutoNum type="alphaLcPeriod"/>
                      </a:pPr>
                      <a:r>
                        <a:rPr lang="es-ES" sz="1100" b="1" dirty="0">
                          <a:effectLst/>
                        </a:rPr>
                        <a:t>Certificado de </a:t>
                      </a:r>
                      <a:r>
                        <a:rPr lang="es-ES" sz="1100" b="1" dirty="0" err="1">
                          <a:effectLst/>
                        </a:rPr>
                        <a:t>Expertis</a:t>
                      </a:r>
                      <a:r>
                        <a:rPr lang="es-ES" sz="1100" b="1" dirty="0">
                          <a:effectLst/>
                        </a:rPr>
                        <a:t> o Título Profesional del personal a honorarios (obligatorio en la eventualidad que la iniciativa considere gasto en honorarios).  No se validarán certificados de </a:t>
                      </a:r>
                      <a:r>
                        <a:rPr lang="es-ES" sz="1100" b="1" dirty="0" err="1">
                          <a:effectLst/>
                        </a:rPr>
                        <a:t>expertis</a:t>
                      </a:r>
                      <a:r>
                        <a:rPr lang="es-ES" sz="1100" b="1" dirty="0">
                          <a:effectLst/>
                        </a:rPr>
                        <a:t> cuando  la institución que acredita es  postulante de la iniciativa del concurso.</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888" marR="67888" marT="0" marB="0">
                    <a:solidFill>
                      <a:srgbClr val="CDDD7F"/>
                    </a:solidFill>
                  </a:tcPr>
                </a:tc>
                <a:tc>
                  <a:txBody>
                    <a:bodyPr/>
                    <a:lstStyle/>
                    <a:p>
                      <a:pPr algn="ctr">
                        <a:spcAft>
                          <a:spcPts val="0"/>
                        </a:spcAft>
                      </a:pPr>
                      <a:r>
                        <a:rPr lang="es-ES" sz="1100" b="1" dirty="0">
                          <a:effectLst/>
                        </a:rPr>
                        <a:t>Pestaña Nº 6</a:t>
                      </a:r>
                      <a:endParaRPr lang="es-CL" sz="1600" b="1" dirty="0">
                        <a:effectLst/>
                      </a:endParaRPr>
                    </a:p>
                    <a:p>
                      <a:pPr algn="ctr">
                        <a:spcAft>
                          <a:spcPts val="0"/>
                        </a:spcAft>
                      </a:pPr>
                      <a:r>
                        <a:rPr lang="es-ES" sz="1100" b="1" dirty="0">
                          <a:effectLst/>
                        </a:rPr>
                        <a:t>Otros Antecedentes</a:t>
                      </a:r>
                      <a:endParaRPr lang="es-CL" sz="1600" b="1" dirty="0">
                        <a:effectLst/>
                        <a:latin typeface="Times New Roman" panose="02020603050405020304" pitchFamily="18" charset="0"/>
                        <a:ea typeface="Times New Roman" panose="02020603050405020304" pitchFamily="18" charset="0"/>
                      </a:endParaRPr>
                    </a:p>
                  </a:txBody>
                  <a:tcPr marL="67888" marR="67888" marT="0" marB="0" anchor="ctr">
                    <a:solidFill>
                      <a:srgbClr val="CDDD7F"/>
                    </a:solidFill>
                  </a:tcPr>
                </a:tc>
              </a:tr>
              <a:tr h="645686">
                <a:tc>
                  <a:txBody>
                    <a:bodyPr/>
                    <a:lstStyle/>
                    <a:p>
                      <a:pPr algn="ctr">
                        <a:spcAft>
                          <a:spcPts val="0"/>
                        </a:spcAft>
                      </a:pPr>
                      <a:r>
                        <a:rPr lang="es-ES" sz="1000" b="1" dirty="0">
                          <a:solidFill>
                            <a:schemeClr val="tx1"/>
                          </a:solidFill>
                          <a:effectLst/>
                        </a:rPr>
                        <a:t>DOCUMENTOS DE LA </a:t>
                      </a:r>
                      <a:endParaRPr lang="es-CL" sz="1200" b="1" dirty="0">
                        <a:solidFill>
                          <a:schemeClr val="tx1"/>
                        </a:solidFill>
                        <a:effectLst/>
                      </a:endParaRPr>
                    </a:p>
                    <a:p>
                      <a:pPr algn="ctr">
                        <a:spcAft>
                          <a:spcPts val="0"/>
                        </a:spcAft>
                      </a:pPr>
                      <a:r>
                        <a:rPr lang="es-ES" sz="1000" b="1" dirty="0">
                          <a:solidFill>
                            <a:schemeClr val="tx1"/>
                          </a:solidFill>
                          <a:effectLst/>
                        </a:rPr>
                        <a:t>INSTITUCIÓN</a:t>
                      </a:r>
                      <a:endParaRPr lang="es-CL" sz="1200" b="1" dirty="0">
                        <a:solidFill>
                          <a:schemeClr val="tx1"/>
                        </a:solidFill>
                        <a:effectLst/>
                      </a:endParaRPr>
                    </a:p>
                    <a:p>
                      <a:pPr algn="ctr">
                        <a:spcAft>
                          <a:spcPts val="0"/>
                        </a:spcAft>
                      </a:pPr>
                      <a:r>
                        <a:rPr lang="es-ES" sz="1000" b="1" dirty="0">
                          <a:solidFill>
                            <a:schemeClr val="tx1"/>
                          </a:solidFill>
                          <a:effectLst/>
                        </a:rPr>
                        <a:t> </a:t>
                      </a:r>
                      <a:endParaRPr lang="es-CL" sz="1200" b="1" dirty="0">
                        <a:solidFill>
                          <a:schemeClr val="tx1"/>
                        </a:solidFill>
                        <a:effectLst/>
                        <a:latin typeface="Times New Roman" panose="02020603050405020304" pitchFamily="18" charset="0"/>
                        <a:ea typeface="Times New Roman" panose="02020603050405020304" pitchFamily="18" charset="0"/>
                      </a:endParaRPr>
                    </a:p>
                  </a:txBody>
                  <a:tcPr marL="67888" marR="67888" marT="0" marB="0" anchor="ctr">
                    <a:solidFill>
                      <a:schemeClr val="bg1">
                        <a:lumMod val="65000"/>
                      </a:schemeClr>
                    </a:solidFill>
                  </a:tcPr>
                </a:tc>
                <a:tc>
                  <a:txBody>
                    <a:bodyPr/>
                    <a:lstStyle/>
                    <a:p>
                      <a:pPr marL="342900" lvl="0" indent="-342900" algn="just">
                        <a:lnSpc>
                          <a:spcPct val="107000"/>
                        </a:lnSpc>
                        <a:spcAft>
                          <a:spcPts val="0"/>
                        </a:spcAft>
                        <a:buFont typeface="+mj-lt"/>
                        <a:buAutoNum type="alphaLcPeriod"/>
                      </a:pPr>
                      <a:r>
                        <a:rPr lang="es-ES_tradnl" sz="1100" b="1" dirty="0">
                          <a:effectLst/>
                        </a:rPr>
                        <a:t>En el caso de Municipalidades: Decreto de Nombramiento del Alcalde y/o Acta de Sesión Constitutiva. </a:t>
                      </a:r>
                      <a:endParaRPr lang="es-CL" sz="1400" b="1" dirty="0">
                        <a:effectLst/>
                      </a:endParaRPr>
                    </a:p>
                    <a:p>
                      <a:pPr marL="342900" lvl="0" indent="-342900" algn="just">
                        <a:lnSpc>
                          <a:spcPct val="107000"/>
                        </a:lnSpc>
                        <a:spcAft>
                          <a:spcPts val="0"/>
                        </a:spcAft>
                        <a:buFont typeface="+mj-lt"/>
                        <a:buAutoNum type="alphaLcPeriod"/>
                      </a:pPr>
                      <a:r>
                        <a:rPr lang="es-ES_tradnl" sz="1100" b="1" dirty="0">
                          <a:effectLst/>
                        </a:rPr>
                        <a:t>En el caso de Otras Entidades Públicas: Decreto o Resolución de Nombramiento de la autoridad representante. </a:t>
                      </a:r>
                      <a:endParaRPr lang="es-CL" sz="1400" b="1" dirty="0">
                        <a:effectLst/>
                      </a:endParaRPr>
                    </a:p>
                    <a:p>
                      <a:pPr marL="208915" indent="-179705" algn="just">
                        <a:lnSpc>
                          <a:spcPct val="107000"/>
                        </a:lnSpc>
                        <a:spcAft>
                          <a:spcPts val="0"/>
                        </a:spcAft>
                      </a:pPr>
                      <a:r>
                        <a:rPr lang="es-ES" sz="1100" b="1" dirty="0">
                          <a:effectLst/>
                        </a:rPr>
                        <a:t>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888" marR="67888" marT="0" marB="0">
                    <a:solidFill>
                      <a:srgbClr val="E1A48B"/>
                    </a:solidFill>
                  </a:tcPr>
                </a:tc>
                <a:tc>
                  <a:txBody>
                    <a:bodyPr/>
                    <a:lstStyle/>
                    <a:p>
                      <a:pPr algn="ctr">
                        <a:spcAft>
                          <a:spcPts val="0"/>
                        </a:spcAft>
                      </a:pPr>
                      <a:r>
                        <a:rPr lang="es-ES" sz="1100" b="1" dirty="0">
                          <a:effectLst/>
                        </a:rPr>
                        <a:t>Pestaña Nº 4 Documentos</a:t>
                      </a:r>
                      <a:endParaRPr lang="es-CL" sz="1600" b="1" dirty="0">
                        <a:effectLst/>
                        <a:latin typeface="Times New Roman" panose="02020603050405020304" pitchFamily="18" charset="0"/>
                        <a:ea typeface="Times New Roman" panose="02020603050405020304" pitchFamily="18" charset="0"/>
                      </a:endParaRPr>
                    </a:p>
                  </a:txBody>
                  <a:tcPr marL="67888" marR="67888" marT="0" marB="0" anchor="ctr">
                    <a:solidFill>
                      <a:srgbClr val="E1A48B"/>
                    </a:solidFill>
                  </a:tcPr>
                </a:tc>
              </a:tr>
            </a:tbl>
          </a:graphicData>
        </a:graphic>
      </p:graphicFrame>
      <p:sp>
        <p:nvSpPr>
          <p:cNvPr id="5" name="CuadroTexto 4"/>
          <p:cNvSpPr txBox="1"/>
          <p:nvPr/>
        </p:nvSpPr>
        <p:spPr>
          <a:xfrm>
            <a:off x="2339752" y="476672"/>
            <a:ext cx="4902624" cy="369332"/>
          </a:xfrm>
          <a:prstGeom prst="rect">
            <a:avLst/>
          </a:prstGeom>
          <a:noFill/>
        </p:spPr>
        <p:txBody>
          <a:bodyPr wrap="none" rtlCol="0">
            <a:spAutoFit/>
          </a:bodyPr>
          <a:lstStyle/>
          <a:p>
            <a:r>
              <a:rPr lang="es-ES_tradnl" dirty="0" smtClean="0"/>
              <a:t>DOCUMENTOS EXIGIDOS PARA LA ADMISIBILIDAD</a:t>
            </a:r>
            <a:endParaRPr lang="es-CL" dirty="0"/>
          </a:p>
        </p:txBody>
      </p:sp>
      <p:sp>
        <p:nvSpPr>
          <p:cNvPr id="7" name="CuadroTexto 6"/>
          <p:cNvSpPr txBox="1"/>
          <p:nvPr/>
        </p:nvSpPr>
        <p:spPr>
          <a:xfrm>
            <a:off x="827584" y="846004"/>
            <a:ext cx="7488832" cy="461665"/>
          </a:xfrm>
          <a:prstGeom prst="rect">
            <a:avLst/>
          </a:prstGeom>
          <a:noFill/>
        </p:spPr>
        <p:txBody>
          <a:bodyPr wrap="square" rtlCol="0">
            <a:spAutoFit/>
          </a:bodyPr>
          <a:lstStyle/>
          <a:p>
            <a:pPr lvl="0" algn="just"/>
            <a:r>
              <a:rPr lang="es-ES" sz="1200" dirty="0" smtClean="0"/>
              <a:t>Quedarán inadmisible aquellas iniciativas que no </a:t>
            </a:r>
            <a:r>
              <a:rPr lang="es-ES" sz="1200" dirty="0"/>
              <a:t>se ajuste a los requisitos, restricciones y/o prohibiciones establecidas en los Art. Nº 11, 12, 18 y </a:t>
            </a:r>
            <a:r>
              <a:rPr lang="es-ES" sz="1200" dirty="0" smtClean="0"/>
              <a:t>22</a:t>
            </a:r>
            <a:r>
              <a:rPr lang="es-ES" sz="1200" dirty="0"/>
              <a:t> </a:t>
            </a:r>
            <a:r>
              <a:rPr lang="es-ES" sz="1200" dirty="0" smtClean="0"/>
              <a:t>y al instructivo en general.</a:t>
            </a:r>
            <a:endParaRPr lang="es-CL" sz="1200" dirty="0"/>
          </a:p>
        </p:txBody>
      </p:sp>
      <p:sp>
        <p:nvSpPr>
          <p:cNvPr id="3" name="Elipse 2">
            <a:hlinkClick r:id="rId2" action="ppaction://hlinkpres?slideindex=8&amp;slidetitle=Presentación de PowerPoint"/>
          </p:cNvPr>
          <p:cNvSpPr/>
          <p:nvPr/>
        </p:nvSpPr>
        <p:spPr>
          <a:xfrm>
            <a:off x="8676456" y="404664"/>
            <a:ext cx="216024" cy="21602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1773385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19672" y="188640"/>
            <a:ext cx="7128792" cy="535531"/>
          </a:xfrm>
          <a:prstGeom prst="rect">
            <a:avLst/>
          </a:prstGeom>
          <a:noFill/>
        </p:spPr>
        <p:txBody>
          <a:bodyPr wrap="square" rtlCol="0">
            <a:spAutoFit/>
          </a:bodyPr>
          <a:lstStyle/>
          <a:p>
            <a:pPr algn="r" defTabSz="685800">
              <a:lnSpc>
                <a:spcPct val="90000"/>
              </a:lnSpc>
              <a:spcBef>
                <a:spcPts val="750"/>
              </a:spcBef>
            </a:pPr>
            <a:r>
              <a:rPr lang="es-ES_tradnl" sz="3200" u="sng" dirty="0" smtClean="0">
                <a:ea typeface="+mj-ea"/>
                <a:cs typeface="+mj-cs"/>
              </a:rPr>
              <a:t>ANEXOS</a:t>
            </a:r>
            <a:endParaRPr lang="es-ES" sz="3200" u="sng" dirty="0">
              <a:ea typeface="+mj-ea"/>
              <a:cs typeface="+mj-cs"/>
            </a:endParaRPr>
          </a:p>
        </p:txBody>
      </p:sp>
      <p:pic>
        <p:nvPicPr>
          <p:cNvPr id="12" name="Imagen 11"/>
          <p:cNvPicPr>
            <a:picLocks noChangeAspect="1"/>
          </p:cNvPicPr>
          <p:nvPr/>
        </p:nvPicPr>
        <p:blipFill rotWithShape="1">
          <a:blip r:embed="rId2"/>
          <a:srcRect l="30896" t="18500" r="27639" b="20600"/>
          <a:stretch/>
        </p:blipFill>
        <p:spPr>
          <a:xfrm>
            <a:off x="1593111" y="910839"/>
            <a:ext cx="3036750" cy="2590169"/>
          </a:xfrm>
          <a:prstGeom prst="rect">
            <a:avLst/>
          </a:prstGeom>
          <a:solidFill>
            <a:srgbClr val="E1A48B"/>
          </a:solidFill>
        </p:spPr>
      </p:pic>
      <p:pic>
        <p:nvPicPr>
          <p:cNvPr id="4" name="Imagen 3"/>
          <p:cNvPicPr>
            <a:picLocks noChangeAspect="1"/>
          </p:cNvPicPr>
          <p:nvPr/>
        </p:nvPicPr>
        <p:blipFill rotWithShape="1">
          <a:blip r:embed="rId3"/>
          <a:srcRect l="31100" t="24801" r="27163" b="10100"/>
          <a:stretch/>
        </p:blipFill>
        <p:spPr>
          <a:xfrm>
            <a:off x="4794720" y="908720"/>
            <a:ext cx="2954651" cy="2592288"/>
          </a:xfrm>
          <a:prstGeom prst="rect">
            <a:avLst/>
          </a:prstGeom>
        </p:spPr>
      </p:pic>
      <p:pic>
        <p:nvPicPr>
          <p:cNvPr id="6" name="Imagen 5"/>
          <p:cNvPicPr>
            <a:picLocks noChangeAspect="1"/>
          </p:cNvPicPr>
          <p:nvPr/>
        </p:nvPicPr>
        <p:blipFill rotWithShape="1">
          <a:blip r:embed="rId4"/>
          <a:srcRect l="30707" t="17101" r="27556" b="15001"/>
          <a:stretch/>
        </p:blipFill>
        <p:spPr>
          <a:xfrm>
            <a:off x="1567328" y="3685557"/>
            <a:ext cx="3036750" cy="2778913"/>
          </a:xfrm>
          <a:prstGeom prst="rect">
            <a:avLst/>
          </a:prstGeom>
        </p:spPr>
      </p:pic>
      <p:pic>
        <p:nvPicPr>
          <p:cNvPr id="7" name="Imagen 6"/>
          <p:cNvPicPr>
            <a:picLocks noChangeAspect="1"/>
          </p:cNvPicPr>
          <p:nvPr/>
        </p:nvPicPr>
        <p:blipFill rotWithShape="1">
          <a:blip r:embed="rId5"/>
          <a:srcRect l="56300" t="15000" r="9838" b="6601"/>
          <a:stretch/>
        </p:blipFill>
        <p:spPr>
          <a:xfrm>
            <a:off x="4768937" y="3685557"/>
            <a:ext cx="2954651" cy="2924945"/>
          </a:xfrm>
          <a:prstGeom prst="rect">
            <a:avLst/>
          </a:prstGeom>
        </p:spPr>
      </p:pic>
      <p:sp>
        <p:nvSpPr>
          <p:cNvPr id="2" name="Elipse 1">
            <a:hlinkClick r:id="rId6" action="ppaction://hlinkpres?slideindex=7&amp;slidetitle=Presentación de PowerPoint"/>
          </p:cNvPr>
          <p:cNvSpPr/>
          <p:nvPr/>
        </p:nvSpPr>
        <p:spPr>
          <a:xfrm>
            <a:off x="8028384" y="3933056"/>
            <a:ext cx="216024" cy="21602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6179830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8107" t="25500" r="51969" b="25501"/>
          <a:stretch/>
        </p:blipFill>
        <p:spPr>
          <a:xfrm>
            <a:off x="860613" y="277010"/>
            <a:ext cx="3327390" cy="3064701"/>
          </a:xfrm>
          <a:prstGeom prst="rect">
            <a:avLst/>
          </a:prstGeom>
        </p:spPr>
      </p:pic>
      <p:pic>
        <p:nvPicPr>
          <p:cNvPr id="4" name="Imagen 3"/>
          <p:cNvPicPr>
            <a:picLocks noChangeAspect="1"/>
          </p:cNvPicPr>
          <p:nvPr/>
        </p:nvPicPr>
        <p:blipFill rotWithShape="1">
          <a:blip r:embed="rId3"/>
          <a:srcRect l="29525" t="15000" r="25982" b="15700"/>
          <a:stretch/>
        </p:blipFill>
        <p:spPr>
          <a:xfrm>
            <a:off x="4499992" y="255689"/>
            <a:ext cx="3508048" cy="3073423"/>
          </a:xfrm>
          <a:prstGeom prst="rect">
            <a:avLst/>
          </a:prstGeom>
        </p:spPr>
      </p:pic>
      <p:pic>
        <p:nvPicPr>
          <p:cNvPr id="5" name="Imagen 4"/>
          <p:cNvPicPr>
            <a:picLocks noChangeAspect="1"/>
          </p:cNvPicPr>
          <p:nvPr/>
        </p:nvPicPr>
        <p:blipFill rotWithShape="1">
          <a:blip r:embed="rId4"/>
          <a:srcRect l="29408" t="16037" r="25884" b="8666"/>
          <a:stretch/>
        </p:blipFill>
        <p:spPr>
          <a:xfrm>
            <a:off x="904032" y="3501007"/>
            <a:ext cx="3148879" cy="2983149"/>
          </a:xfrm>
          <a:prstGeom prst="rect">
            <a:avLst/>
          </a:prstGeom>
        </p:spPr>
      </p:pic>
    </p:spTree>
    <p:extLst>
      <p:ext uri="{BB962C8B-B14F-4D97-AF65-F5344CB8AC3E}">
        <p14:creationId xmlns:p14="http://schemas.microsoft.com/office/powerpoint/2010/main" val="2033822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2594" t="10800" r="11413" b="4501"/>
          <a:stretch/>
        </p:blipFill>
        <p:spPr>
          <a:xfrm>
            <a:off x="107504" y="7573"/>
            <a:ext cx="9036496" cy="6858000"/>
          </a:xfrm>
          <a:prstGeom prst="rect">
            <a:avLst/>
          </a:prstGeom>
        </p:spPr>
      </p:pic>
    </p:spTree>
    <p:extLst>
      <p:ext uri="{BB962C8B-B14F-4D97-AF65-F5344CB8AC3E}">
        <p14:creationId xmlns:p14="http://schemas.microsoft.com/office/powerpoint/2010/main" val="33343747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634380" y="433046"/>
            <a:ext cx="7128792" cy="535531"/>
          </a:xfrm>
          <a:prstGeom prst="rect">
            <a:avLst/>
          </a:prstGeom>
          <a:noFill/>
        </p:spPr>
        <p:txBody>
          <a:bodyPr wrap="square" rtlCol="0">
            <a:spAutoFit/>
          </a:bodyPr>
          <a:lstStyle/>
          <a:p>
            <a:pPr algn="r" defTabSz="685800">
              <a:lnSpc>
                <a:spcPct val="90000"/>
              </a:lnSpc>
              <a:spcBef>
                <a:spcPts val="750"/>
              </a:spcBef>
            </a:pPr>
            <a:r>
              <a:rPr lang="es-ES_tradnl" sz="3200" u="sng" dirty="0" smtClean="0">
                <a:ea typeface="+mj-ea"/>
                <a:cs typeface="+mj-cs"/>
              </a:rPr>
              <a:t>Criterios de Evaluación</a:t>
            </a:r>
            <a:endParaRPr lang="es-ES" sz="3200" u="sng" dirty="0">
              <a:ea typeface="+mj-ea"/>
              <a:cs typeface="+mj-cs"/>
            </a:endParaRPr>
          </a:p>
        </p:txBody>
      </p:sp>
      <p:pic>
        <p:nvPicPr>
          <p:cNvPr id="4" name="Imagen 3" descr="Resultado de imagen para importante"/>
          <p:cNvPicPr/>
          <p:nvPr/>
        </p:nvPicPr>
        <p:blipFill rotWithShape="1">
          <a:blip r:embed="rId2">
            <a:extLst>
              <a:ext uri="{28A0092B-C50C-407E-A947-70E740481C1C}">
                <a14:useLocalDpi xmlns:a14="http://schemas.microsoft.com/office/drawing/2010/main" val="0"/>
              </a:ext>
            </a:extLst>
          </a:blip>
          <a:srcRect l="20171" r="17388"/>
          <a:stretch/>
        </p:blipFill>
        <p:spPr bwMode="auto">
          <a:xfrm>
            <a:off x="7763172" y="13221"/>
            <a:ext cx="1331787" cy="1428750"/>
          </a:xfrm>
          <a:prstGeom prst="rect">
            <a:avLst/>
          </a:prstGeom>
          <a:noFill/>
          <a:ln>
            <a:noFill/>
          </a:ln>
          <a:extLst>
            <a:ext uri="{53640926-AAD7-44D8-BBD7-CCE9431645EC}">
              <a14:shadowObscured xmlns:a14="http://schemas.microsoft.com/office/drawing/2010/main"/>
            </a:ext>
          </a:extLst>
        </p:spPr>
      </p:pic>
      <p:graphicFrame>
        <p:nvGraphicFramePr>
          <p:cNvPr id="2" name="Tabla 1"/>
          <p:cNvGraphicFramePr>
            <a:graphicFrameLocks noGrp="1"/>
          </p:cNvGraphicFramePr>
          <p:nvPr>
            <p:extLst>
              <p:ext uri="{D42A27DB-BD31-4B8C-83A1-F6EECF244321}">
                <p14:modId xmlns:p14="http://schemas.microsoft.com/office/powerpoint/2010/main" val="3635210836"/>
              </p:ext>
            </p:extLst>
          </p:nvPr>
        </p:nvGraphicFramePr>
        <p:xfrm>
          <a:off x="899592" y="2132856"/>
          <a:ext cx="7920881" cy="3375315"/>
        </p:xfrm>
        <a:graphic>
          <a:graphicData uri="http://schemas.openxmlformats.org/drawingml/2006/table">
            <a:tbl>
              <a:tblPr firstRow="1" firstCol="1" bandRow="1">
                <a:tableStyleId>{5C22544A-7EE6-4342-B048-85BDC9FD1C3A}</a:tableStyleId>
              </a:tblPr>
              <a:tblGrid>
                <a:gridCol w="3358453"/>
                <a:gridCol w="818011"/>
                <a:gridCol w="1224136"/>
                <a:gridCol w="1224136"/>
                <a:gridCol w="1296145"/>
              </a:tblGrid>
              <a:tr h="344799">
                <a:tc rowSpan="2">
                  <a:txBody>
                    <a:bodyPr/>
                    <a:lstStyle/>
                    <a:p>
                      <a:pPr algn="ctr">
                        <a:lnSpc>
                          <a:spcPct val="115000"/>
                        </a:lnSpc>
                        <a:spcAft>
                          <a:spcPts val="0"/>
                        </a:spcAft>
                      </a:pPr>
                      <a:r>
                        <a:rPr lang="es-CL" sz="1600" kern="150" dirty="0">
                          <a:solidFill>
                            <a:schemeClr val="tx1"/>
                          </a:solidFill>
                          <a:effectLst/>
                        </a:rPr>
                        <a:t>CRITERIOS</a:t>
                      </a:r>
                      <a:endParaRPr lang="es-CL" sz="2400" kern="150" dirty="0">
                        <a:solidFill>
                          <a:schemeClr val="tx1"/>
                        </a:solidFill>
                        <a:effectLst/>
                        <a:latin typeface="Liberation Serif"/>
                        <a:ea typeface="Droid Sans Fallback"/>
                        <a:cs typeface="FreeSans"/>
                      </a:endParaRPr>
                    </a:p>
                  </a:txBody>
                  <a:tcPr marL="71755"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gridSpan="2">
                  <a:txBody>
                    <a:bodyPr/>
                    <a:lstStyle/>
                    <a:p>
                      <a:pPr algn="ctr">
                        <a:lnSpc>
                          <a:spcPct val="115000"/>
                        </a:lnSpc>
                        <a:spcAft>
                          <a:spcPts val="0"/>
                        </a:spcAft>
                      </a:pPr>
                      <a:r>
                        <a:rPr lang="es-CL" sz="1600" kern="150" dirty="0">
                          <a:solidFill>
                            <a:schemeClr val="tx1"/>
                          </a:solidFill>
                          <a:effectLst/>
                        </a:rPr>
                        <a:t>Iniciativas de Prevención Social</a:t>
                      </a:r>
                      <a:endParaRPr lang="es-CL" sz="2400" kern="150" dirty="0">
                        <a:solidFill>
                          <a:schemeClr val="tx1"/>
                        </a:solidFill>
                        <a:effectLst/>
                        <a:latin typeface="Liberation Serif"/>
                        <a:ea typeface="Droid Sans Fallback"/>
                        <a:cs typeface="FreeSans"/>
                      </a:endParaRPr>
                    </a:p>
                  </a:txBody>
                  <a:tcPr marL="6350" marR="635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hMerge="1">
                  <a:txBody>
                    <a:bodyPr/>
                    <a:lstStyle/>
                    <a:p>
                      <a:endParaRPr lang="es-CL"/>
                    </a:p>
                  </a:txBody>
                  <a:tcPr/>
                </a:tc>
                <a:tc gridSpan="2">
                  <a:txBody>
                    <a:bodyPr/>
                    <a:lstStyle/>
                    <a:p>
                      <a:pPr algn="ctr">
                        <a:lnSpc>
                          <a:spcPct val="115000"/>
                        </a:lnSpc>
                        <a:spcAft>
                          <a:spcPts val="0"/>
                        </a:spcAft>
                      </a:pPr>
                      <a:r>
                        <a:rPr lang="es-CL" sz="1600" kern="150" dirty="0">
                          <a:solidFill>
                            <a:schemeClr val="tx1"/>
                          </a:solidFill>
                          <a:effectLst/>
                        </a:rPr>
                        <a:t>Iniciativas de Prevención Situacional</a:t>
                      </a:r>
                      <a:endParaRPr lang="es-CL" sz="2400" kern="150" dirty="0">
                        <a:solidFill>
                          <a:schemeClr val="tx1"/>
                        </a:solidFill>
                        <a:effectLst/>
                        <a:latin typeface="Liberation Serif"/>
                        <a:ea typeface="Droid Sans Fallback"/>
                        <a:cs typeface="FreeSans"/>
                      </a:endParaRPr>
                    </a:p>
                  </a:txBody>
                  <a:tcPr marL="6350" marR="635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hMerge="1">
                  <a:txBody>
                    <a:bodyPr/>
                    <a:lstStyle/>
                    <a:p>
                      <a:endParaRPr lang="es-CL"/>
                    </a:p>
                  </a:txBody>
                  <a:tcPr/>
                </a:tc>
              </a:tr>
              <a:tr h="344799">
                <a:tc vMerge="1">
                  <a:txBody>
                    <a:bodyPr/>
                    <a:lstStyle/>
                    <a:p>
                      <a:endParaRPr lang="es-CL"/>
                    </a:p>
                  </a:txBody>
                  <a:tcPr/>
                </a:tc>
                <a:tc>
                  <a:txBody>
                    <a:bodyPr/>
                    <a:lstStyle/>
                    <a:p>
                      <a:pPr algn="ctr">
                        <a:lnSpc>
                          <a:spcPct val="115000"/>
                        </a:lnSpc>
                        <a:spcAft>
                          <a:spcPts val="0"/>
                        </a:spcAft>
                      </a:pPr>
                      <a:r>
                        <a:rPr lang="es-CL" sz="1600" kern="150" dirty="0">
                          <a:solidFill>
                            <a:schemeClr val="tx1"/>
                          </a:solidFill>
                          <a:effectLst/>
                        </a:rPr>
                        <a:t>Aplica</a:t>
                      </a:r>
                      <a:endParaRPr lang="es-CL" sz="2400" kern="150" dirty="0">
                        <a:solidFill>
                          <a:schemeClr val="tx1"/>
                        </a:solidFill>
                        <a:effectLst/>
                        <a:latin typeface="Liberation Serif"/>
                        <a:ea typeface="Droid Sans Fallback"/>
                        <a:cs typeface="FreeSans"/>
                      </a:endParaRPr>
                    </a:p>
                  </a:txBody>
                  <a:tcPr marL="6350" marR="635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CL" sz="1600" kern="150" dirty="0">
                          <a:solidFill>
                            <a:schemeClr val="tx1"/>
                          </a:solidFill>
                          <a:effectLst/>
                        </a:rPr>
                        <a:t>Ponderación</a:t>
                      </a:r>
                      <a:endParaRPr lang="es-CL" sz="2400" kern="150" dirty="0">
                        <a:solidFill>
                          <a:schemeClr val="tx1"/>
                        </a:solidFill>
                        <a:effectLst/>
                        <a:latin typeface="Liberation Serif"/>
                        <a:ea typeface="Droid Sans Fallback"/>
                        <a:cs typeface="FreeSans"/>
                      </a:endParaRPr>
                    </a:p>
                  </a:txBody>
                  <a:tcPr marL="6350" marR="635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CL" sz="1600" kern="150" dirty="0">
                          <a:solidFill>
                            <a:schemeClr val="tx1"/>
                          </a:solidFill>
                          <a:effectLst/>
                        </a:rPr>
                        <a:t>Aplica</a:t>
                      </a:r>
                      <a:endParaRPr lang="es-CL" sz="2400" kern="150" dirty="0">
                        <a:solidFill>
                          <a:schemeClr val="tx1"/>
                        </a:solidFill>
                        <a:effectLst/>
                        <a:latin typeface="Liberation Serif"/>
                        <a:ea typeface="Droid Sans Fallback"/>
                        <a:cs typeface="FreeSans"/>
                      </a:endParaRPr>
                    </a:p>
                  </a:txBody>
                  <a:tcPr marL="6350" marR="635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CL" sz="1600" kern="150" dirty="0">
                          <a:solidFill>
                            <a:schemeClr val="tx1"/>
                          </a:solidFill>
                          <a:effectLst/>
                        </a:rPr>
                        <a:t>Ponderación</a:t>
                      </a:r>
                      <a:endParaRPr lang="es-CL" sz="2400" kern="150" dirty="0">
                        <a:solidFill>
                          <a:schemeClr val="tx1"/>
                        </a:solidFill>
                        <a:effectLst/>
                        <a:latin typeface="Liberation Serif"/>
                        <a:ea typeface="Droid Sans Fallback"/>
                        <a:cs typeface="FreeSans"/>
                      </a:endParaRPr>
                    </a:p>
                  </a:txBody>
                  <a:tcPr marL="6350" marR="635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r>
              <a:tr h="319344">
                <a:tc>
                  <a:txBody>
                    <a:bodyPr/>
                    <a:lstStyle/>
                    <a:p>
                      <a:pPr marL="342900" lvl="0" indent="-342900" algn="just" fontAlgn="base">
                        <a:lnSpc>
                          <a:spcPct val="107000"/>
                        </a:lnSpc>
                        <a:spcAft>
                          <a:spcPts val="0"/>
                        </a:spcAft>
                        <a:buFont typeface="+mj-lt"/>
                        <a:buAutoNum type="alphaUcPeriod"/>
                      </a:pPr>
                      <a:r>
                        <a:rPr lang="es-CL" sz="1600" kern="150" dirty="0">
                          <a:solidFill>
                            <a:schemeClr val="tx1"/>
                          </a:solidFill>
                          <a:effectLst/>
                        </a:rPr>
                        <a:t>SOSTENIBILIDAD</a:t>
                      </a:r>
                      <a:endParaRPr lang="es-C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CL" sz="1600" kern="150" dirty="0">
                          <a:solidFill>
                            <a:schemeClr val="tx1"/>
                          </a:solidFill>
                          <a:effectLst/>
                        </a:rPr>
                        <a:t>SI</a:t>
                      </a:r>
                      <a:endParaRPr lang="es-CL" sz="2400" kern="150" dirty="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c>
                  <a:txBody>
                    <a:bodyPr/>
                    <a:lstStyle/>
                    <a:p>
                      <a:pPr algn="ctr">
                        <a:lnSpc>
                          <a:spcPct val="115000"/>
                        </a:lnSpc>
                        <a:spcAft>
                          <a:spcPts val="0"/>
                        </a:spcAft>
                      </a:pPr>
                      <a:r>
                        <a:rPr lang="es-CL" sz="1600" kern="150" dirty="0">
                          <a:solidFill>
                            <a:schemeClr val="tx1"/>
                          </a:solidFill>
                          <a:effectLst/>
                        </a:rPr>
                        <a:t>30%</a:t>
                      </a:r>
                      <a:endParaRPr lang="es-CL" sz="2400" kern="150" dirty="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c>
                  <a:txBody>
                    <a:bodyPr/>
                    <a:lstStyle/>
                    <a:p>
                      <a:pPr algn="ctr">
                        <a:lnSpc>
                          <a:spcPct val="115000"/>
                        </a:lnSpc>
                        <a:spcAft>
                          <a:spcPts val="0"/>
                        </a:spcAft>
                      </a:pPr>
                      <a:r>
                        <a:rPr lang="es-CL" sz="1600" kern="150" dirty="0">
                          <a:solidFill>
                            <a:schemeClr val="tx1"/>
                          </a:solidFill>
                          <a:effectLst/>
                        </a:rPr>
                        <a:t>SI</a:t>
                      </a:r>
                      <a:endParaRPr lang="es-CL" sz="2400" kern="150" dirty="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E97D1"/>
                    </a:solidFill>
                  </a:tcPr>
                </a:tc>
                <a:tc>
                  <a:txBody>
                    <a:bodyPr/>
                    <a:lstStyle/>
                    <a:p>
                      <a:pPr algn="ctr">
                        <a:lnSpc>
                          <a:spcPct val="115000"/>
                        </a:lnSpc>
                        <a:spcAft>
                          <a:spcPts val="0"/>
                        </a:spcAft>
                      </a:pPr>
                      <a:r>
                        <a:rPr lang="es-CL" sz="1600" kern="150" dirty="0">
                          <a:solidFill>
                            <a:schemeClr val="tx1"/>
                          </a:solidFill>
                          <a:effectLst/>
                        </a:rPr>
                        <a:t>20%</a:t>
                      </a:r>
                      <a:endParaRPr lang="es-CL" sz="2400" kern="150" dirty="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E97D1"/>
                    </a:solidFill>
                  </a:tcPr>
                </a:tc>
              </a:tr>
              <a:tr h="344799">
                <a:tc>
                  <a:txBody>
                    <a:bodyPr/>
                    <a:lstStyle/>
                    <a:p>
                      <a:pPr marL="342900" lvl="0" indent="-342900" algn="just" fontAlgn="base">
                        <a:lnSpc>
                          <a:spcPct val="107000"/>
                        </a:lnSpc>
                        <a:spcAft>
                          <a:spcPts val="0"/>
                        </a:spcAft>
                        <a:buFont typeface="+mj-lt"/>
                        <a:buAutoNum type="alphaUcPeriod" startAt="2"/>
                      </a:pPr>
                      <a:r>
                        <a:rPr lang="es-CL" sz="1600" kern="150" dirty="0">
                          <a:solidFill>
                            <a:schemeClr val="tx1"/>
                          </a:solidFill>
                          <a:effectLst/>
                        </a:rPr>
                        <a:t>COHERENCIA</a:t>
                      </a:r>
                      <a:endParaRPr lang="es-C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CL" sz="1600" kern="150" dirty="0">
                          <a:solidFill>
                            <a:schemeClr val="tx1"/>
                          </a:solidFill>
                          <a:effectLst/>
                        </a:rPr>
                        <a:t>SI</a:t>
                      </a:r>
                      <a:endParaRPr lang="es-CL" sz="2400" kern="150" dirty="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c>
                  <a:txBody>
                    <a:bodyPr/>
                    <a:lstStyle/>
                    <a:p>
                      <a:pPr algn="ctr">
                        <a:lnSpc>
                          <a:spcPct val="115000"/>
                        </a:lnSpc>
                        <a:spcAft>
                          <a:spcPts val="0"/>
                        </a:spcAft>
                      </a:pPr>
                      <a:r>
                        <a:rPr lang="es-CL" sz="1600" kern="150" dirty="0">
                          <a:solidFill>
                            <a:schemeClr val="tx1"/>
                          </a:solidFill>
                          <a:effectLst/>
                        </a:rPr>
                        <a:t>25%</a:t>
                      </a:r>
                      <a:endParaRPr lang="es-CL" sz="2400" kern="150" dirty="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c>
                  <a:txBody>
                    <a:bodyPr/>
                    <a:lstStyle/>
                    <a:p>
                      <a:pPr algn="ctr">
                        <a:lnSpc>
                          <a:spcPct val="115000"/>
                        </a:lnSpc>
                        <a:spcAft>
                          <a:spcPts val="0"/>
                        </a:spcAft>
                      </a:pPr>
                      <a:r>
                        <a:rPr lang="es-CL" sz="1600" kern="150" dirty="0">
                          <a:solidFill>
                            <a:schemeClr val="tx1"/>
                          </a:solidFill>
                          <a:effectLst/>
                        </a:rPr>
                        <a:t>SI</a:t>
                      </a:r>
                      <a:endParaRPr lang="es-CL" sz="2400" kern="150" dirty="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E97D1"/>
                    </a:solidFill>
                  </a:tcPr>
                </a:tc>
                <a:tc>
                  <a:txBody>
                    <a:bodyPr/>
                    <a:lstStyle/>
                    <a:p>
                      <a:pPr algn="ctr">
                        <a:lnSpc>
                          <a:spcPct val="115000"/>
                        </a:lnSpc>
                        <a:spcAft>
                          <a:spcPts val="0"/>
                        </a:spcAft>
                      </a:pPr>
                      <a:r>
                        <a:rPr lang="es-CL" sz="1600" kern="150" dirty="0">
                          <a:solidFill>
                            <a:schemeClr val="tx1"/>
                          </a:solidFill>
                          <a:effectLst/>
                        </a:rPr>
                        <a:t>20%</a:t>
                      </a:r>
                      <a:endParaRPr lang="es-CL" sz="2400" kern="150" dirty="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E97D1"/>
                    </a:solidFill>
                  </a:tcPr>
                </a:tc>
              </a:tr>
              <a:tr h="344799">
                <a:tc>
                  <a:txBody>
                    <a:bodyPr/>
                    <a:lstStyle/>
                    <a:p>
                      <a:pPr marL="342900" lvl="0" indent="-342900" algn="just" fontAlgn="base">
                        <a:lnSpc>
                          <a:spcPct val="107000"/>
                        </a:lnSpc>
                        <a:spcAft>
                          <a:spcPts val="0"/>
                        </a:spcAft>
                        <a:buFont typeface="+mj-lt"/>
                        <a:buAutoNum type="alphaUcPeriod" startAt="3"/>
                      </a:pPr>
                      <a:r>
                        <a:rPr lang="es-CL" sz="1600" kern="150" dirty="0">
                          <a:solidFill>
                            <a:schemeClr val="tx1"/>
                          </a:solidFill>
                          <a:effectLst/>
                        </a:rPr>
                        <a:t>REINSERSIÓN</a:t>
                      </a:r>
                      <a:endParaRPr lang="es-C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CL" sz="1600" kern="150" dirty="0">
                          <a:solidFill>
                            <a:schemeClr val="tx1"/>
                          </a:solidFill>
                          <a:effectLst/>
                        </a:rPr>
                        <a:t>SI</a:t>
                      </a:r>
                      <a:endParaRPr lang="es-CL" sz="2400" kern="150" dirty="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c>
                  <a:txBody>
                    <a:bodyPr/>
                    <a:lstStyle/>
                    <a:p>
                      <a:pPr algn="ctr">
                        <a:lnSpc>
                          <a:spcPct val="115000"/>
                        </a:lnSpc>
                        <a:spcAft>
                          <a:spcPts val="0"/>
                        </a:spcAft>
                      </a:pPr>
                      <a:r>
                        <a:rPr lang="es-CL" sz="1600" kern="150" dirty="0">
                          <a:solidFill>
                            <a:schemeClr val="tx1"/>
                          </a:solidFill>
                          <a:effectLst/>
                        </a:rPr>
                        <a:t>30%</a:t>
                      </a:r>
                      <a:endParaRPr lang="es-CL" sz="2400" kern="150" dirty="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c>
                  <a:txBody>
                    <a:bodyPr/>
                    <a:lstStyle/>
                    <a:p>
                      <a:pPr algn="ctr">
                        <a:lnSpc>
                          <a:spcPct val="115000"/>
                        </a:lnSpc>
                        <a:spcAft>
                          <a:spcPts val="0"/>
                        </a:spcAft>
                      </a:pPr>
                      <a:r>
                        <a:rPr lang="es-CL" sz="1600" kern="150" dirty="0">
                          <a:solidFill>
                            <a:schemeClr val="tx1"/>
                          </a:solidFill>
                          <a:effectLst/>
                        </a:rPr>
                        <a:t>NO</a:t>
                      </a:r>
                      <a:endParaRPr lang="es-CL" sz="2400" kern="150" dirty="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E97D1"/>
                    </a:solidFill>
                  </a:tcPr>
                </a:tc>
                <a:tc>
                  <a:txBody>
                    <a:bodyPr/>
                    <a:lstStyle/>
                    <a:p>
                      <a:pPr algn="ctr">
                        <a:lnSpc>
                          <a:spcPct val="115000"/>
                        </a:lnSpc>
                        <a:spcAft>
                          <a:spcPts val="0"/>
                        </a:spcAft>
                      </a:pPr>
                      <a:r>
                        <a:rPr lang="es-CL" sz="1600" kern="150" dirty="0">
                          <a:solidFill>
                            <a:schemeClr val="tx1"/>
                          </a:solidFill>
                          <a:effectLst/>
                        </a:rPr>
                        <a:t>0%</a:t>
                      </a:r>
                      <a:endParaRPr lang="es-CL" sz="2400" kern="150" dirty="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E97D1"/>
                    </a:solidFill>
                  </a:tcPr>
                </a:tc>
              </a:tr>
              <a:tr h="594258">
                <a:tc>
                  <a:txBody>
                    <a:bodyPr/>
                    <a:lstStyle/>
                    <a:p>
                      <a:pPr marL="342900" lvl="0" indent="-342900" algn="just" fontAlgn="base">
                        <a:lnSpc>
                          <a:spcPct val="107000"/>
                        </a:lnSpc>
                        <a:spcAft>
                          <a:spcPts val="0"/>
                        </a:spcAft>
                        <a:buFont typeface="+mj-lt"/>
                        <a:buAutoNum type="alphaUcPeriod" startAt="4"/>
                      </a:pPr>
                      <a:r>
                        <a:rPr lang="es-CL" sz="1600" kern="150" dirty="0">
                          <a:solidFill>
                            <a:schemeClr val="tx1"/>
                          </a:solidFill>
                          <a:effectLst/>
                        </a:rPr>
                        <a:t>CLARIDAD EN EL CONTENIDO DE LA INICIATIVA Y LOS REQUISITOS FORMALES</a:t>
                      </a:r>
                      <a:endParaRPr lang="es-C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CL" sz="1600" kern="150" dirty="0">
                          <a:solidFill>
                            <a:schemeClr val="tx1"/>
                          </a:solidFill>
                          <a:effectLst/>
                        </a:rPr>
                        <a:t>SI</a:t>
                      </a:r>
                      <a:endParaRPr lang="es-CL" sz="2400" kern="150" dirty="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c>
                  <a:txBody>
                    <a:bodyPr/>
                    <a:lstStyle/>
                    <a:p>
                      <a:pPr algn="ctr">
                        <a:lnSpc>
                          <a:spcPct val="115000"/>
                        </a:lnSpc>
                        <a:spcAft>
                          <a:spcPts val="0"/>
                        </a:spcAft>
                      </a:pPr>
                      <a:r>
                        <a:rPr lang="es-CL" sz="1600" kern="150" dirty="0">
                          <a:solidFill>
                            <a:schemeClr val="tx1"/>
                          </a:solidFill>
                          <a:effectLst/>
                        </a:rPr>
                        <a:t>5%</a:t>
                      </a:r>
                      <a:endParaRPr lang="es-CL" sz="2400" kern="150" dirty="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c>
                  <a:txBody>
                    <a:bodyPr/>
                    <a:lstStyle/>
                    <a:p>
                      <a:pPr algn="ctr">
                        <a:lnSpc>
                          <a:spcPct val="115000"/>
                        </a:lnSpc>
                        <a:spcAft>
                          <a:spcPts val="0"/>
                        </a:spcAft>
                      </a:pPr>
                      <a:r>
                        <a:rPr lang="es-CL" sz="1600" kern="150">
                          <a:solidFill>
                            <a:schemeClr val="tx1"/>
                          </a:solidFill>
                          <a:effectLst/>
                        </a:rPr>
                        <a:t>SI</a:t>
                      </a:r>
                      <a:endParaRPr lang="es-CL" sz="2400" kern="15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E97D1"/>
                    </a:solidFill>
                  </a:tcPr>
                </a:tc>
                <a:tc>
                  <a:txBody>
                    <a:bodyPr/>
                    <a:lstStyle/>
                    <a:p>
                      <a:pPr algn="ctr">
                        <a:lnSpc>
                          <a:spcPct val="115000"/>
                        </a:lnSpc>
                        <a:spcAft>
                          <a:spcPts val="0"/>
                        </a:spcAft>
                      </a:pPr>
                      <a:r>
                        <a:rPr lang="es-CL" sz="1600" kern="150" dirty="0">
                          <a:solidFill>
                            <a:schemeClr val="tx1"/>
                          </a:solidFill>
                          <a:effectLst/>
                        </a:rPr>
                        <a:t>10%</a:t>
                      </a:r>
                      <a:endParaRPr lang="es-CL" sz="2400" kern="150" dirty="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E97D1"/>
                    </a:solidFill>
                  </a:tcPr>
                </a:tc>
              </a:tr>
              <a:tr h="344799">
                <a:tc>
                  <a:txBody>
                    <a:bodyPr/>
                    <a:lstStyle/>
                    <a:p>
                      <a:pPr marL="342900" lvl="0" indent="-342900" algn="just" fontAlgn="base">
                        <a:lnSpc>
                          <a:spcPct val="107000"/>
                        </a:lnSpc>
                        <a:spcAft>
                          <a:spcPts val="0"/>
                        </a:spcAft>
                        <a:buFont typeface="+mj-lt"/>
                        <a:buAutoNum type="alphaUcPeriod" startAt="5"/>
                      </a:pPr>
                      <a:r>
                        <a:rPr lang="es-CL" sz="1600" kern="150" dirty="0">
                          <a:solidFill>
                            <a:schemeClr val="tx1"/>
                          </a:solidFill>
                          <a:effectLst/>
                        </a:rPr>
                        <a:t>INCLUSIÓN SOCIAL</a:t>
                      </a:r>
                      <a:endParaRPr lang="es-C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CL" sz="1600" kern="150" dirty="0">
                          <a:solidFill>
                            <a:schemeClr val="tx1"/>
                          </a:solidFill>
                          <a:effectLst/>
                        </a:rPr>
                        <a:t>SI</a:t>
                      </a:r>
                      <a:endParaRPr lang="es-CL" sz="2400" kern="150" dirty="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c>
                  <a:txBody>
                    <a:bodyPr/>
                    <a:lstStyle/>
                    <a:p>
                      <a:pPr algn="ctr">
                        <a:lnSpc>
                          <a:spcPct val="115000"/>
                        </a:lnSpc>
                        <a:spcAft>
                          <a:spcPts val="0"/>
                        </a:spcAft>
                      </a:pPr>
                      <a:r>
                        <a:rPr lang="es-CL" sz="1600" kern="150" dirty="0">
                          <a:solidFill>
                            <a:schemeClr val="tx1"/>
                          </a:solidFill>
                          <a:effectLst/>
                        </a:rPr>
                        <a:t>10%</a:t>
                      </a:r>
                      <a:endParaRPr lang="es-CL" sz="2400" kern="150" dirty="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c>
                  <a:txBody>
                    <a:bodyPr/>
                    <a:lstStyle/>
                    <a:p>
                      <a:pPr algn="ctr">
                        <a:lnSpc>
                          <a:spcPct val="115000"/>
                        </a:lnSpc>
                        <a:spcAft>
                          <a:spcPts val="0"/>
                        </a:spcAft>
                      </a:pPr>
                      <a:r>
                        <a:rPr lang="es-CL" sz="1600" kern="150">
                          <a:solidFill>
                            <a:schemeClr val="tx1"/>
                          </a:solidFill>
                          <a:effectLst/>
                        </a:rPr>
                        <a:t>SI</a:t>
                      </a:r>
                      <a:endParaRPr lang="es-CL" sz="2400" kern="15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E97D1"/>
                    </a:solidFill>
                  </a:tcPr>
                </a:tc>
                <a:tc>
                  <a:txBody>
                    <a:bodyPr/>
                    <a:lstStyle/>
                    <a:p>
                      <a:pPr algn="ctr">
                        <a:lnSpc>
                          <a:spcPct val="115000"/>
                        </a:lnSpc>
                        <a:spcAft>
                          <a:spcPts val="0"/>
                        </a:spcAft>
                      </a:pPr>
                      <a:r>
                        <a:rPr lang="es-CL" sz="1600" kern="150" dirty="0">
                          <a:solidFill>
                            <a:schemeClr val="tx1"/>
                          </a:solidFill>
                          <a:effectLst/>
                        </a:rPr>
                        <a:t>30%</a:t>
                      </a:r>
                      <a:endParaRPr lang="es-CL" sz="2400" kern="150" dirty="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E97D1"/>
                    </a:solidFill>
                  </a:tcPr>
                </a:tc>
              </a:tr>
              <a:tr h="344799">
                <a:tc>
                  <a:txBody>
                    <a:bodyPr/>
                    <a:lstStyle/>
                    <a:p>
                      <a:pPr marL="342900" lvl="0" indent="-342900" algn="just" fontAlgn="base">
                        <a:lnSpc>
                          <a:spcPct val="107000"/>
                        </a:lnSpc>
                        <a:spcAft>
                          <a:spcPts val="0"/>
                        </a:spcAft>
                        <a:buFont typeface="+mj-lt"/>
                        <a:buAutoNum type="alphaUcPeriod" startAt="6"/>
                      </a:pPr>
                      <a:r>
                        <a:rPr lang="es-CL" sz="1600" kern="150" dirty="0">
                          <a:solidFill>
                            <a:schemeClr val="tx1"/>
                          </a:solidFill>
                          <a:effectLst/>
                        </a:rPr>
                        <a:t>COSTO BENEFICIO</a:t>
                      </a:r>
                      <a:endParaRPr lang="es-C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s-CL" sz="1600" kern="150" dirty="0">
                          <a:solidFill>
                            <a:schemeClr val="tx1"/>
                          </a:solidFill>
                          <a:effectLst/>
                        </a:rPr>
                        <a:t>NO</a:t>
                      </a:r>
                      <a:endParaRPr lang="es-CL" sz="2400" kern="150" dirty="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c>
                  <a:txBody>
                    <a:bodyPr/>
                    <a:lstStyle/>
                    <a:p>
                      <a:pPr algn="ctr">
                        <a:lnSpc>
                          <a:spcPct val="115000"/>
                        </a:lnSpc>
                        <a:spcAft>
                          <a:spcPts val="0"/>
                        </a:spcAft>
                      </a:pPr>
                      <a:r>
                        <a:rPr lang="es-CL" sz="1600" kern="150" dirty="0">
                          <a:solidFill>
                            <a:schemeClr val="tx1"/>
                          </a:solidFill>
                          <a:effectLst/>
                        </a:rPr>
                        <a:t>0%</a:t>
                      </a:r>
                      <a:endParaRPr lang="es-CL" sz="2400" kern="150" dirty="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c>
                  <a:txBody>
                    <a:bodyPr/>
                    <a:lstStyle/>
                    <a:p>
                      <a:pPr algn="ctr">
                        <a:lnSpc>
                          <a:spcPct val="115000"/>
                        </a:lnSpc>
                        <a:spcAft>
                          <a:spcPts val="0"/>
                        </a:spcAft>
                      </a:pPr>
                      <a:r>
                        <a:rPr lang="es-CL" sz="1600" kern="150" dirty="0">
                          <a:solidFill>
                            <a:schemeClr val="tx1"/>
                          </a:solidFill>
                          <a:effectLst/>
                        </a:rPr>
                        <a:t>SI</a:t>
                      </a:r>
                      <a:endParaRPr lang="es-CL" sz="2400" kern="150" dirty="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E97D1"/>
                    </a:solidFill>
                  </a:tcPr>
                </a:tc>
                <a:tc>
                  <a:txBody>
                    <a:bodyPr/>
                    <a:lstStyle/>
                    <a:p>
                      <a:pPr algn="ctr">
                        <a:lnSpc>
                          <a:spcPct val="115000"/>
                        </a:lnSpc>
                        <a:spcAft>
                          <a:spcPts val="0"/>
                        </a:spcAft>
                      </a:pPr>
                      <a:r>
                        <a:rPr lang="es-CL" sz="1600" kern="150" dirty="0">
                          <a:solidFill>
                            <a:schemeClr val="tx1"/>
                          </a:solidFill>
                          <a:effectLst/>
                        </a:rPr>
                        <a:t>20%</a:t>
                      </a:r>
                      <a:endParaRPr lang="es-CL" sz="2400" kern="150" dirty="0">
                        <a:solidFill>
                          <a:schemeClr val="tx1"/>
                        </a:solidFill>
                        <a:effectLst/>
                        <a:latin typeface="Liberation Serif"/>
                        <a:ea typeface="Droid Sans Fallback"/>
                        <a:cs typeface="FreeSans"/>
                      </a:endParaRPr>
                    </a:p>
                  </a:txBody>
                  <a:tcPr marL="6350" marR="63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E97D1"/>
                    </a:solidFill>
                  </a:tcPr>
                </a:tc>
              </a:tr>
            </a:tbl>
          </a:graphicData>
        </a:graphic>
      </p:graphicFrame>
      <p:sp>
        <p:nvSpPr>
          <p:cNvPr id="3" name="Elipse 2">
            <a:hlinkClick r:id="rId3" action="ppaction://hlinkpres?slideindex=1&amp;slidetitle=Presentación de PowerPoint"/>
          </p:cNvPr>
          <p:cNvSpPr/>
          <p:nvPr/>
        </p:nvSpPr>
        <p:spPr>
          <a:xfrm>
            <a:off x="3923928" y="3140968"/>
            <a:ext cx="144016" cy="144016"/>
          </a:xfrm>
          <a:prstGeom prst="ellipse">
            <a:avLst/>
          </a:prstGeom>
          <a:solidFill>
            <a:srgbClr val="AA7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Elipse 5">
            <a:hlinkClick r:id="rId4" action="ppaction://hlinkpres?slideindex=2&amp;slidetitle=Presentación de PowerPoint"/>
          </p:cNvPr>
          <p:cNvSpPr/>
          <p:nvPr/>
        </p:nvSpPr>
        <p:spPr>
          <a:xfrm>
            <a:off x="3923928" y="3501008"/>
            <a:ext cx="144016" cy="144016"/>
          </a:xfrm>
          <a:prstGeom prst="ellipse">
            <a:avLst/>
          </a:prstGeom>
          <a:solidFill>
            <a:srgbClr val="AA7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Elipse 7">
            <a:hlinkClick r:id="rId5" action="ppaction://hlinkpres?slideindex=3&amp;slidetitle=Presentación de PowerPoint"/>
          </p:cNvPr>
          <p:cNvSpPr/>
          <p:nvPr/>
        </p:nvSpPr>
        <p:spPr>
          <a:xfrm>
            <a:off x="3923928" y="3789040"/>
            <a:ext cx="144016" cy="144016"/>
          </a:xfrm>
          <a:prstGeom prst="ellipse">
            <a:avLst/>
          </a:prstGeom>
          <a:solidFill>
            <a:srgbClr val="AA7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Elipse 8">
            <a:hlinkClick r:id="rId6" action="ppaction://hlinkpres?slideindex=4&amp;slidetitle=Presentación de PowerPoint"/>
          </p:cNvPr>
          <p:cNvSpPr/>
          <p:nvPr/>
        </p:nvSpPr>
        <p:spPr>
          <a:xfrm>
            <a:off x="3923928" y="4581128"/>
            <a:ext cx="144016" cy="144016"/>
          </a:xfrm>
          <a:prstGeom prst="ellipse">
            <a:avLst/>
          </a:prstGeom>
          <a:solidFill>
            <a:srgbClr val="AA7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Elipse 9">
            <a:hlinkClick r:id="rId7" action="ppaction://hlinkpres?slideindex=5&amp;slidetitle=Presentación de PowerPoint"/>
          </p:cNvPr>
          <p:cNvSpPr/>
          <p:nvPr/>
        </p:nvSpPr>
        <p:spPr>
          <a:xfrm>
            <a:off x="3923928" y="4941168"/>
            <a:ext cx="144016" cy="144016"/>
          </a:xfrm>
          <a:prstGeom prst="ellipse">
            <a:avLst/>
          </a:prstGeom>
          <a:solidFill>
            <a:srgbClr val="AA7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Elipse 10">
            <a:hlinkClick r:id="rId8" action="ppaction://hlinkpres?slideindex=6&amp;slidetitle=Presentación de PowerPoint"/>
          </p:cNvPr>
          <p:cNvSpPr/>
          <p:nvPr/>
        </p:nvSpPr>
        <p:spPr>
          <a:xfrm>
            <a:off x="3923928" y="5288924"/>
            <a:ext cx="144016" cy="144016"/>
          </a:xfrm>
          <a:prstGeom prst="ellipse">
            <a:avLst/>
          </a:prstGeom>
          <a:solidFill>
            <a:srgbClr val="AA7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736991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1974" y="1124744"/>
            <a:ext cx="7056784" cy="461665"/>
          </a:xfrm>
          <a:prstGeom prst="rect">
            <a:avLst/>
          </a:prstGeom>
          <a:solidFill>
            <a:srgbClr val="AE97D1"/>
          </a:solidFill>
        </p:spPr>
        <p:txBody>
          <a:bodyPr wrap="square">
            <a:spAutoFit/>
          </a:bodyPr>
          <a:lstStyle/>
          <a:p>
            <a:pPr marL="342900" lvl="0" indent="-342900" algn="just">
              <a:spcAft>
                <a:spcPts val="0"/>
              </a:spcAft>
              <a:buFont typeface="+mj-lt"/>
              <a:buAutoNum type="alphaUcPeriod"/>
            </a:pPr>
            <a:r>
              <a:rPr lang="es-ES" sz="1200" b="1" dirty="0">
                <a:latin typeface="Cambria" panose="02040503050406030204" pitchFamily="18" charset="0"/>
                <a:ea typeface="Calibri" panose="020F0502020204030204" pitchFamily="34" charset="0"/>
                <a:cs typeface="Arial" panose="020B0604020202020204" pitchFamily="34" charset="0"/>
              </a:rPr>
              <a:t>SOSTENIBILIDAD: </a:t>
            </a:r>
            <a:r>
              <a:rPr lang="es-ES" sz="1200" dirty="0">
                <a:latin typeface="Cambria" panose="02040503050406030204" pitchFamily="18" charset="0"/>
                <a:ea typeface="Calibri" panose="020F0502020204030204" pitchFamily="34" charset="0"/>
                <a:cs typeface="Arial" panose="020B0604020202020204" pitchFamily="34" charset="0"/>
              </a:rPr>
              <a:t>Este criterio evalúa, si la actividad o los productos obtenidos en la actividad pueden sostenerse en el tiempo una vez agotados los recursos del 6%.</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1123795" y="1906449"/>
            <a:ext cx="7056784" cy="461665"/>
          </a:xfrm>
          <a:prstGeom prst="rect">
            <a:avLst/>
          </a:prstGeom>
          <a:solidFill>
            <a:srgbClr val="CCD5D6"/>
          </a:solidFill>
        </p:spPr>
        <p:txBody>
          <a:bodyPr wrap="square">
            <a:spAutoFit/>
          </a:bodyPr>
          <a:lstStyle/>
          <a:p>
            <a:pPr marL="342900" lvl="0" indent="-342900" algn="just">
              <a:spcAft>
                <a:spcPts val="0"/>
              </a:spcAft>
              <a:buFont typeface="+mj-lt"/>
              <a:buAutoNum type="alphaUcPeriod" startAt="2"/>
            </a:pPr>
            <a:r>
              <a:rPr lang="es-CL" sz="1200" b="1" kern="150" dirty="0" smtClean="0">
                <a:latin typeface="Cambria" panose="02040503050406030204" pitchFamily="18" charset="0"/>
                <a:ea typeface="Times New Roman" panose="02020603050405020304" pitchFamily="18" charset="0"/>
                <a:cs typeface="Times New Roman" panose="02020603050405020304" pitchFamily="18" charset="0"/>
              </a:rPr>
              <a:t>COHERENCIA: </a:t>
            </a:r>
            <a:r>
              <a:rPr lang="es-CL" sz="1200" kern="150" dirty="0" smtClean="0">
                <a:latin typeface="Cambria" panose="02040503050406030204" pitchFamily="18" charset="0"/>
                <a:ea typeface="Droid Sans Fallback"/>
                <a:cs typeface="FreeSans"/>
              </a:rPr>
              <a:t>Este criterio evalúa la vinculación de la iniciativa en los instrumentos de planificación tales como:</a:t>
            </a:r>
            <a:r>
              <a:rPr lang="es-CL" sz="1200" kern="150" dirty="0" smtClean="0">
                <a:latin typeface="Cambria" panose="02040503050406030204" pitchFamily="18" charset="0"/>
                <a:ea typeface="Times New Roman" panose="02020603050405020304" pitchFamily="18" charset="0"/>
                <a:cs typeface="Times New Roman" panose="02020603050405020304" pitchFamily="18" charset="0"/>
              </a:rPr>
              <a:t> Programa de Gobierno Michelle Bachelet, Política de Seguridad Ciudadana.</a:t>
            </a:r>
            <a:endParaRPr lang="es-CL" sz="1400" kern="150" dirty="0">
              <a:effectLst/>
              <a:latin typeface="Liberation Serif"/>
              <a:ea typeface="Droid Sans Fallback"/>
              <a:cs typeface="FreeSans"/>
            </a:endParaRPr>
          </a:p>
        </p:txBody>
      </p:sp>
      <p:sp>
        <p:nvSpPr>
          <p:cNvPr id="4" name="Rectángulo 3"/>
          <p:cNvSpPr/>
          <p:nvPr/>
        </p:nvSpPr>
        <p:spPr>
          <a:xfrm>
            <a:off x="1123795" y="2708920"/>
            <a:ext cx="7056784" cy="461665"/>
          </a:xfrm>
          <a:prstGeom prst="rect">
            <a:avLst/>
          </a:prstGeom>
          <a:solidFill>
            <a:srgbClr val="CDDD7F"/>
          </a:solidFill>
        </p:spPr>
        <p:txBody>
          <a:bodyPr wrap="square">
            <a:spAutoFit/>
          </a:bodyPr>
          <a:lstStyle/>
          <a:p>
            <a:pPr marL="342900" lvl="0" indent="-342900" algn="just">
              <a:spcAft>
                <a:spcPts val="0"/>
              </a:spcAft>
              <a:buFont typeface="+mj-lt"/>
              <a:buAutoNum type="alphaUcPeriod" startAt="3"/>
            </a:pPr>
            <a:r>
              <a:rPr lang="es-CL" sz="1200" b="1" kern="150" dirty="0">
                <a:latin typeface="Cambria" panose="02040503050406030204" pitchFamily="18" charset="0"/>
                <a:ea typeface="Times New Roman" panose="02020603050405020304" pitchFamily="18" charset="0"/>
                <a:cs typeface="Times New Roman" panose="02020603050405020304" pitchFamily="18" charset="0"/>
              </a:rPr>
              <a:t>REINSERSIÓN: </a:t>
            </a:r>
            <a:r>
              <a:rPr lang="es-CL" sz="1200" kern="150" dirty="0">
                <a:latin typeface="Cambria" panose="02040503050406030204" pitchFamily="18" charset="0"/>
                <a:ea typeface="Times New Roman" panose="02020603050405020304" pitchFamily="18" charset="0"/>
                <a:cs typeface="Times New Roman" panose="02020603050405020304" pitchFamily="18" charset="0"/>
              </a:rPr>
              <a:t>Este criterio evalúa si la iniciativa contiene herramientas necesarias que facilita la reinserción a la sociedad de las personas vulnerables.</a:t>
            </a:r>
            <a:endParaRPr lang="es-CL" sz="1400" kern="150" dirty="0">
              <a:effectLst/>
              <a:latin typeface="Liberation Serif"/>
              <a:ea typeface="Droid Sans Fallback"/>
              <a:cs typeface="FreeSans"/>
            </a:endParaRPr>
          </a:p>
        </p:txBody>
      </p:sp>
      <p:sp>
        <p:nvSpPr>
          <p:cNvPr id="5" name="Rectángulo 4"/>
          <p:cNvSpPr/>
          <p:nvPr/>
        </p:nvSpPr>
        <p:spPr>
          <a:xfrm>
            <a:off x="1113368" y="3511539"/>
            <a:ext cx="7056784" cy="487569"/>
          </a:xfrm>
          <a:prstGeom prst="rect">
            <a:avLst/>
          </a:prstGeom>
          <a:solidFill>
            <a:srgbClr val="CCD5D6"/>
          </a:solidFill>
        </p:spPr>
        <p:txBody>
          <a:bodyPr wrap="square">
            <a:spAutoFit/>
          </a:bodyPr>
          <a:lstStyle/>
          <a:p>
            <a:pPr marL="342900" lvl="0" indent="-342900" algn="just">
              <a:lnSpc>
                <a:spcPct val="107000"/>
              </a:lnSpc>
              <a:spcAft>
                <a:spcPts val="0"/>
              </a:spcAft>
              <a:buFont typeface="+mj-lt"/>
              <a:buAutoNum type="alphaUcPeriod" startAt="4"/>
            </a:pPr>
            <a:r>
              <a:rPr lang="es-ES" sz="1200" b="1" dirty="0">
                <a:latin typeface="Cambria" panose="02040503050406030204" pitchFamily="18" charset="0"/>
                <a:ea typeface="Calibri" panose="020F0502020204030204" pitchFamily="34" charset="0"/>
                <a:cs typeface="Times New Roman" panose="02020603050405020304" pitchFamily="18" charset="0"/>
              </a:rPr>
              <a:t>CLARIDAD EN EL CONTENIDO DE LA INICIATIVA Y LOS REQUISITOS FORMALES (5%): </a:t>
            </a:r>
            <a:r>
              <a:rPr lang="es-ES" sz="1200" dirty="0">
                <a:latin typeface="Cambria" panose="02040503050406030204" pitchFamily="18" charset="0"/>
                <a:ea typeface="Calibri" panose="020F0502020204030204" pitchFamily="34" charset="0"/>
                <a:cs typeface="Times New Roman" panose="02020603050405020304" pitchFamily="18" charset="0"/>
              </a:rPr>
              <a:t>Evalúa la claridad y exactitud de los antecedentes requeridos en la etapa de admisibilidad.</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109803" y="4237575"/>
            <a:ext cx="7056784" cy="487569"/>
          </a:xfrm>
          <a:prstGeom prst="rect">
            <a:avLst/>
          </a:prstGeom>
          <a:solidFill>
            <a:srgbClr val="E1A48B"/>
          </a:solidFill>
        </p:spPr>
        <p:txBody>
          <a:bodyPr wrap="square">
            <a:spAutoFit/>
          </a:bodyPr>
          <a:lstStyle/>
          <a:p>
            <a:pPr marL="342900" lvl="0" indent="-342900" algn="just">
              <a:lnSpc>
                <a:spcPct val="107000"/>
              </a:lnSpc>
              <a:spcAft>
                <a:spcPts val="0"/>
              </a:spcAft>
              <a:buFont typeface="+mj-lt"/>
              <a:buAutoNum type="alphaUcPeriod" startAt="5"/>
            </a:pPr>
            <a:r>
              <a:rPr lang="es-ES" sz="1200" b="1" dirty="0">
                <a:latin typeface="Cambria" panose="02040503050406030204" pitchFamily="18" charset="0"/>
                <a:ea typeface="Calibri" panose="020F0502020204030204" pitchFamily="34" charset="0"/>
                <a:cs typeface="Times New Roman" panose="02020603050405020304" pitchFamily="18" charset="0"/>
              </a:rPr>
              <a:t>INCLUSIÓN SOCIAL (15%): </a:t>
            </a:r>
            <a:r>
              <a:rPr lang="es-ES" sz="1200" dirty="0">
                <a:latin typeface="Cambria" panose="02040503050406030204" pitchFamily="18" charset="0"/>
                <a:ea typeface="Calibri" panose="020F0502020204030204" pitchFamily="34" charset="0"/>
                <a:cs typeface="Times New Roman" panose="02020603050405020304" pitchFamily="18" charset="0"/>
              </a:rPr>
              <a:t>Este criterio evalúa que la iniciativa contribuya a fomentar la cohesión e integración social de los beneficiarios.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1115616" y="5024209"/>
            <a:ext cx="7056784" cy="276999"/>
          </a:xfrm>
          <a:prstGeom prst="rect">
            <a:avLst/>
          </a:prstGeom>
          <a:solidFill>
            <a:srgbClr val="AE97D1"/>
          </a:solidFill>
        </p:spPr>
        <p:txBody>
          <a:bodyPr wrap="square">
            <a:spAutoFit/>
          </a:bodyPr>
          <a:lstStyle/>
          <a:p>
            <a:pPr algn="just" fontAlgn="auto">
              <a:spcAft>
                <a:spcPts val="0"/>
              </a:spcAft>
            </a:pPr>
            <a:r>
              <a:rPr lang="es-CL" sz="1050" b="1" kern="150" dirty="0">
                <a:latin typeface="Cambria" panose="02040503050406030204" pitchFamily="18" charset="0"/>
                <a:ea typeface="Calibri" panose="020F0502020204030204" pitchFamily="34" charset="0"/>
                <a:cs typeface="FreeSans"/>
              </a:rPr>
              <a:t> </a:t>
            </a:r>
            <a:r>
              <a:rPr lang="es-ES" sz="1200" b="1" kern="150" dirty="0" smtClean="0">
                <a:latin typeface="Cambria" panose="02040503050406030204" pitchFamily="18" charset="0"/>
                <a:ea typeface="Times New Roman" panose="02020603050405020304" pitchFamily="18" charset="0"/>
                <a:cs typeface="Times New Roman" panose="02020603050405020304" pitchFamily="18" charset="0"/>
              </a:rPr>
              <a:t>COSTO </a:t>
            </a:r>
            <a:r>
              <a:rPr lang="es-ES" sz="1200" b="1" kern="150" dirty="0">
                <a:latin typeface="Cambria" panose="02040503050406030204" pitchFamily="18" charset="0"/>
                <a:ea typeface="Times New Roman" panose="02020603050405020304" pitchFamily="18" charset="0"/>
                <a:cs typeface="Times New Roman" panose="02020603050405020304" pitchFamily="18" charset="0"/>
              </a:rPr>
              <a:t>V/S BENEFICIO (20%):</a:t>
            </a:r>
            <a:r>
              <a:rPr lang="es-ES" sz="1200" kern="150" dirty="0">
                <a:latin typeface="Cambria" panose="02040503050406030204" pitchFamily="18" charset="0"/>
                <a:ea typeface="Times New Roman" panose="02020603050405020304" pitchFamily="18" charset="0"/>
                <a:cs typeface="Times New Roman" panose="02020603050405020304" pitchFamily="18" charset="0"/>
              </a:rPr>
              <a:t> Este</a:t>
            </a:r>
            <a:r>
              <a:rPr lang="es-CL" sz="1200" kern="150" dirty="0">
                <a:latin typeface="Cambria" panose="02040503050406030204" pitchFamily="18" charset="0"/>
                <a:ea typeface="Droid Sans Fallback"/>
                <a:cs typeface="FreeSans"/>
              </a:rPr>
              <a:t> criterio evalúa el costo por beneficiario directo de la iniciativa.</a:t>
            </a:r>
            <a:endParaRPr lang="es-CL" sz="1400" kern="150" dirty="0">
              <a:effectLst/>
              <a:latin typeface="Liberation Serif"/>
              <a:ea typeface="Droid Sans Fallback"/>
              <a:cs typeface="FreeSans"/>
            </a:endParaRPr>
          </a:p>
        </p:txBody>
      </p:sp>
    </p:spTree>
    <p:extLst>
      <p:ext uri="{BB962C8B-B14F-4D97-AF65-F5344CB8AC3E}">
        <p14:creationId xmlns:p14="http://schemas.microsoft.com/office/powerpoint/2010/main" val="19013671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48105" y="476672"/>
            <a:ext cx="7128792" cy="535531"/>
          </a:xfrm>
          <a:prstGeom prst="rect">
            <a:avLst/>
          </a:prstGeom>
          <a:noFill/>
        </p:spPr>
        <p:txBody>
          <a:bodyPr wrap="square" rtlCol="0">
            <a:spAutoFit/>
          </a:bodyPr>
          <a:lstStyle/>
          <a:p>
            <a:pPr algn="r" defTabSz="685800">
              <a:lnSpc>
                <a:spcPct val="90000"/>
              </a:lnSpc>
              <a:spcBef>
                <a:spcPts val="750"/>
              </a:spcBef>
            </a:pPr>
            <a:r>
              <a:rPr lang="es-ES_tradnl" sz="3200" u="sng" dirty="0" smtClean="0">
                <a:ea typeface="+mj-ea"/>
                <a:cs typeface="+mj-cs"/>
              </a:rPr>
              <a:t>Etapas y Plazos</a:t>
            </a:r>
            <a:endParaRPr lang="es-ES" sz="3200" u="sng" dirty="0">
              <a:ea typeface="+mj-ea"/>
              <a:cs typeface="+mj-cs"/>
            </a:endParaRPr>
          </a:p>
        </p:txBody>
      </p:sp>
      <p:pic>
        <p:nvPicPr>
          <p:cNvPr id="1026" name="Picture 2" descr="Resultado de imagen para imagen de plazos "/>
          <p:cNvPicPr>
            <a:picLocks noChangeAspect="1" noChangeArrowheads="1"/>
          </p:cNvPicPr>
          <p:nvPr/>
        </p:nvPicPr>
        <p:blipFill rotWithShape="1">
          <a:blip r:embed="rId2">
            <a:extLst>
              <a:ext uri="{28A0092B-C50C-407E-A947-70E740481C1C}">
                <a14:useLocalDpi xmlns:a14="http://schemas.microsoft.com/office/drawing/2010/main" val="0"/>
              </a:ext>
            </a:extLst>
          </a:blip>
          <a:srcRect l="6170" r="13112"/>
          <a:stretch/>
        </p:blipFill>
        <p:spPr bwMode="auto">
          <a:xfrm>
            <a:off x="7955534" y="-2767"/>
            <a:ext cx="1188466" cy="12495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2165684232"/>
              </p:ext>
            </p:extLst>
          </p:nvPr>
        </p:nvGraphicFramePr>
        <p:xfrm>
          <a:off x="971601" y="1162083"/>
          <a:ext cx="7272808" cy="5331640"/>
        </p:xfrm>
        <a:graphic>
          <a:graphicData uri="http://schemas.openxmlformats.org/drawingml/2006/table">
            <a:tbl>
              <a:tblPr firstRow="1" firstCol="1" lastRow="1" lastCol="1" bandRow="1" bandCol="1">
                <a:tableStyleId>{5C22544A-7EE6-4342-B048-85BDC9FD1C3A}</a:tableStyleId>
              </a:tblPr>
              <a:tblGrid>
                <a:gridCol w="1152127"/>
                <a:gridCol w="1944216"/>
                <a:gridCol w="4176465"/>
              </a:tblGrid>
              <a:tr h="250693">
                <a:tc>
                  <a:txBody>
                    <a:bodyPr/>
                    <a:lstStyle/>
                    <a:p>
                      <a:pPr algn="ctr">
                        <a:lnSpc>
                          <a:spcPct val="115000"/>
                        </a:lnSpc>
                        <a:spcAft>
                          <a:spcPts val="0"/>
                        </a:spcAft>
                      </a:pPr>
                      <a:r>
                        <a:rPr lang="es-ES" sz="900" dirty="0">
                          <a:solidFill>
                            <a:schemeClr val="tx1"/>
                          </a:solidFill>
                          <a:effectLst/>
                        </a:rPr>
                        <a:t>ETAPAS</a:t>
                      </a:r>
                      <a:endParaRPr lang="es-CL" sz="90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tc>
                <a:tc>
                  <a:txBody>
                    <a:bodyPr/>
                    <a:lstStyle/>
                    <a:p>
                      <a:pPr algn="ctr">
                        <a:lnSpc>
                          <a:spcPct val="115000"/>
                        </a:lnSpc>
                        <a:spcAft>
                          <a:spcPts val="0"/>
                        </a:spcAft>
                      </a:pPr>
                      <a:r>
                        <a:rPr lang="es-ES" sz="900">
                          <a:solidFill>
                            <a:schemeClr val="tx1"/>
                          </a:solidFill>
                          <a:effectLst/>
                        </a:rPr>
                        <a:t>ACTIVIDAD</a:t>
                      </a:r>
                      <a:endParaRPr lang="es-CL" sz="90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tc>
                <a:tc>
                  <a:txBody>
                    <a:bodyPr/>
                    <a:lstStyle/>
                    <a:p>
                      <a:pPr algn="ctr">
                        <a:lnSpc>
                          <a:spcPct val="115000"/>
                        </a:lnSpc>
                        <a:spcAft>
                          <a:spcPts val="0"/>
                        </a:spcAft>
                      </a:pPr>
                      <a:r>
                        <a:rPr lang="es-ES" sz="900" dirty="0">
                          <a:solidFill>
                            <a:schemeClr val="tx1"/>
                          </a:solidFill>
                          <a:effectLst/>
                        </a:rPr>
                        <a:t>PLAZOS</a:t>
                      </a:r>
                      <a:endParaRPr lang="es-CL" sz="90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tc>
              </a:tr>
              <a:tr h="180148">
                <a:tc rowSpan="2">
                  <a:txBody>
                    <a:bodyPr/>
                    <a:lstStyle/>
                    <a:p>
                      <a:pPr algn="ctr">
                        <a:lnSpc>
                          <a:spcPct val="115000"/>
                        </a:lnSpc>
                        <a:spcAft>
                          <a:spcPts val="0"/>
                        </a:spcAft>
                      </a:pPr>
                      <a:r>
                        <a:rPr lang="es-ES" sz="900">
                          <a:solidFill>
                            <a:schemeClr val="tx1"/>
                          </a:solidFill>
                          <a:effectLst/>
                        </a:rPr>
                        <a:t>DIFUSIÓN</a:t>
                      </a:r>
                      <a:endParaRPr lang="es-CL" sz="90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tc>
                <a:tc>
                  <a:txBody>
                    <a:bodyPr/>
                    <a:lstStyle/>
                    <a:p>
                      <a:pPr algn="just">
                        <a:lnSpc>
                          <a:spcPct val="115000"/>
                        </a:lnSpc>
                        <a:spcAft>
                          <a:spcPts val="0"/>
                        </a:spcAft>
                      </a:pPr>
                      <a:r>
                        <a:rPr lang="es-ES" sz="900" dirty="0">
                          <a:solidFill>
                            <a:schemeClr val="tx1"/>
                          </a:solidFill>
                          <a:effectLst/>
                        </a:rPr>
                        <a:t>Publicación en Prensa Escrita por tres días corridos.</a:t>
                      </a:r>
                      <a:endParaRPr lang="es-CL" sz="900" dirty="0">
                        <a:solidFill>
                          <a:schemeClr val="tx1"/>
                        </a:solidFill>
                        <a:effectLst/>
                      </a:endParaRPr>
                    </a:p>
                    <a:p>
                      <a:pPr algn="just">
                        <a:lnSpc>
                          <a:spcPct val="115000"/>
                        </a:lnSpc>
                        <a:spcAft>
                          <a:spcPts val="0"/>
                        </a:spcAft>
                      </a:pPr>
                      <a:r>
                        <a:rPr lang="es-ES" sz="900" dirty="0">
                          <a:solidFill>
                            <a:schemeClr val="tx1"/>
                          </a:solidFill>
                          <a:effectLst/>
                        </a:rPr>
                        <a:t>Disponibilidad del Instructivo en la Web del Servicio </a:t>
                      </a:r>
                      <a:r>
                        <a:rPr lang="es-ES" sz="900" u="sng" dirty="0">
                          <a:solidFill>
                            <a:schemeClr val="tx1"/>
                          </a:solidFill>
                          <a:effectLst/>
                          <a:hlinkClick r:id="rId3"/>
                        </a:rPr>
                        <a:t>www.goremagallanes.cl</a:t>
                      </a:r>
                      <a:endParaRPr lang="es-CL" sz="90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CCD5D6"/>
                    </a:solidFill>
                  </a:tcPr>
                </a:tc>
                <a:tc>
                  <a:txBody>
                    <a:bodyPr/>
                    <a:lstStyle/>
                    <a:p>
                      <a:pPr algn="just">
                        <a:lnSpc>
                          <a:spcPct val="115000"/>
                        </a:lnSpc>
                        <a:spcAft>
                          <a:spcPts val="0"/>
                        </a:spcAft>
                      </a:pPr>
                      <a:r>
                        <a:rPr lang="es-ES" sz="900" b="0" dirty="0">
                          <a:solidFill>
                            <a:schemeClr val="tx1"/>
                          </a:solidFill>
                          <a:effectLst/>
                        </a:rPr>
                        <a:t>A partir de la total tramitación de la presente resolución. </a:t>
                      </a:r>
                      <a:endParaRPr lang="es-CL" sz="900" b="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CCD5D6"/>
                    </a:solidFill>
                  </a:tcPr>
                </a:tc>
              </a:tr>
              <a:tr h="360295">
                <a:tc vMerge="1">
                  <a:txBody>
                    <a:bodyPr/>
                    <a:lstStyle/>
                    <a:p>
                      <a:endParaRPr lang="es-CL"/>
                    </a:p>
                  </a:txBody>
                  <a:tcPr/>
                </a:tc>
                <a:tc>
                  <a:txBody>
                    <a:bodyPr/>
                    <a:lstStyle/>
                    <a:p>
                      <a:pPr algn="just">
                        <a:lnSpc>
                          <a:spcPct val="115000"/>
                        </a:lnSpc>
                        <a:spcAft>
                          <a:spcPts val="0"/>
                        </a:spcAft>
                      </a:pPr>
                      <a:r>
                        <a:rPr lang="es-ES" sz="900">
                          <a:solidFill>
                            <a:schemeClr val="tx1"/>
                          </a:solidFill>
                          <a:effectLst/>
                        </a:rPr>
                        <a:t>Consultas electrónicas </a:t>
                      </a:r>
                      <a:endParaRPr lang="es-CL" sz="90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CCD5D6"/>
                    </a:solidFill>
                  </a:tcPr>
                </a:tc>
                <a:tc>
                  <a:txBody>
                    <a:bodyPr/>
                    <a:lstStyle/>
                    <a:p>
                      <a:pPr algn="just">
                        <a:lnSpc>
                          <a:spcPct val="115000"/>
                        </a:lnSpc>
                        <a:spcAft>
                          <a:spcPts val="0"/>
                        </a:spcAft>
                      </a:pPr>
                      <a:r>
                        <a:rPr lang="es-ES" sz="900" b="0" dirty="0">
                          <a:solidFill>
                            <a:schemeClr val="tx1"/>
                          </a:solidFill>
                          <a:effectLst/>
                        </a:rPr>
                        <a:t>Hasta 2 días hábiles antes del cierre de las postulaciones, al correo electrónico: concursosocial@goremagallanes.cl</a:t>
                      </a:r>
                      <a:endParaRPr lang="es-CL" sz="900" b="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CCD5D6"/>
                    </a:solidFill>
                  </a:tcPr>
                </a:tc>
              </a:tr>
              <a:tr h="720591">
                <a:tc>
                  <a:txBody>
                    <a:bodyPr/>
                    <a:lstStyle/>
                    <a:p>
                      <a:pPr algn="ctr">
                        <a:lnSpc>
                          <a:spcPct val="115000"/>
                        </a:lnSpc>
                        <a:spcAft>
                          <a:spcPts val="0"/>
                        </a:spcAft>
                      </a:pPr>
                      <a:r>
                        <a:rPr lang="es-ES" sz="900">
                          <a:solidFill>
                            <a:schemeClr val="tx1"/>
                          </a:solidFill>
                          <a:effectLst/>
                        </a:rPr>
                        <a:t>POSTULACIÓN</a:t>
                      </a:r>
                      <a:endParaRPr lang="es-CL" sz="90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tc>
                <a:tc>
                  <a:txBody>
                    <a:bodyPr/>
                    <a:lstStyle/>
                    <a:p>
                      <a:pPr algn="just">
                        <a:lnSpc>
                          <a:spcPct val="115000"/>
                        </a:lnSpc>
                        <a:spcAft>
                          <a:spcPts val="0"/>
                        </a:spcAft>
                      </a:pPr>
                      <a:r>
                        <a:rPr lang="es-ES" sz="900" dirty="0">
                          <a:solidFill>
                            <a:schemeClr val="tx1"/>
                          </a:solidFill>
                          <a:effectLst/>
                        </a:rPr>
                        <a:t>Presentación de iniciativas por parte de las Entidades Ejecutoras.</a:t>
                      </a:r>
                      <a:endParaRPr lang="es-CL" sz="90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chemeClr val="accent6">
                        <a:lumMod val="40000"/>
                        <a:lumOff val="60000"/>
                      </a:schemeClr>
                    </a:solidFill>
                  </a:tcPr>
                </a:tc>
                <a:tc>
                  <a:txBody>
                    <a:bodyPr/>
                    <a:lstStyle/>
                    <a:p>
                      <a:pPr algn="just">
                        <a:lnSpc>
                          <a:spcPct val="115000"/>
                        </a:lnSpc>
                        <a:spcAft>
                          <a:spcPts val="0"/>
                        </a:spcAft>
                      </a:pPr>
                      <a:r>
                        <a:rPr lang="es-ES" sz="900" b="0" dirty="0">
                          <a:solidFill>
                            <a:schemeClr val="tx1"/>
                          </a:solidFill>
                          <a:effectLst/>
                        </a:rPr>
                        <a:t>10 días hábiles a contar de la publicación del Instructivo 2017 en la página web del Servicio de Gobierno Regional.</a:t>
                      </a:r>
                      <a:endParaRPr lang="es-CL" sz="900" b="0" dirty="0">
                        <a:solidFill>
                          <a:schemeClr val="tx1"/>
                        </a:solidFill>
                        <a:effectLst/>
                      </a:endParaRPr>
                    </a:p>
                    <a:p>
                      <a:pPr algn="just">
                        <a:lnSpc>
                          <a:spcPct val="115000"/>
                        </a:lnSpc>
                        <a:spcAft>
                          <a:spcPts val="0"/>
                        </a:spcAft>
                      </a:pPr>
                      <a:r>
                        <a:rPr lang="es-ES" sz="900" b="0" dirty="0">
                          <a:solidFill>
                            <a:schemeClr val="tx1"/>
                          </a:solidFill>
                          <a:effectLst/>
                        </a:rPr>
                        <a:t>El plazo de recepción de antecedentes se cerrará automáticamente en la fecha de cierre de postulación estipulada en el sistema. Hora de cierre 23:59 </a:t>
                      </a:r>
                      <a:r>
                        <a:rPr lang="es-ES" sz="900" b="0" dirty="0" err="1">
                          <a:solidFill>
                            <a:schemeClr val="tx1"/>
                          </a:solidFill>
                          <a:effectLst/>
                        </a:rPr>
                        <a:t>Hrs</a:t>
                      </a:r>
                      <a:r>
                        <a:rPr lang="es-ES" sz="900" b="0" dirty="0">
                          <a:solidFill>
                            <a:schemeClr val="tx1"/>
                          </a:solidFill>
                          <a:effectLst/>
                        </a:rPr>
                        <a:t>.</a:t>
                      </a:r>
                      <a:endParaRPr lang="es-CL" sz="900" b="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chemeClr val="accent6">
                        <a:lumMod val="40000"/>
                        <a:lumOff val="60000"/>
                      </a:schemeClr>
                    </a:solidFill>
                  </a:tcPr>
                </a:tc>
              </a:tr>
              <a:tr h="420344">
                <a:tc>
                  <a:txBody>
                    <a:bodyPr/>
                    <a:lstStyle/>
                    <a:p>
                      <a:pPr algn="ctr">
                        <a:lnSpc>
                          <a:spcPct val="115000"/>
                        </a:lnSpc>
                        <a:spcAft>
                          <a:spcPts val="0"/>
                        </a:spcAft>
                      </a:pPr>
                      <a:r>
                        <a:rPr lang="es-ES" sz="900">
                          <a:solidFill>
                            <a:schemeClr val="tx1"/>
                          </a:solidFill>
                          <a:effectLst/>
                        </a:rPr>
                        <a:t>APERTURA </a:t>
                      </a:r>
                      <a:endParaRPr lang="es-CL" sz="90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tc>
                <a:tc>
                  <a:txBody>
                    <a:bodyPr/>
                    <a:lstStyle/>
                    <a:p>
                      <a:pPr algn="just">
                        <a:lnSpc>
                          <a:spcPct val="115000"/>
                        </a:lnSpc>
                        <a:spcAft>
                          <a:spcPts val="0"/>
                        </a:spcAft>
                      </a:pPr>
                      <a:r>
                        <a:rPr lang="es-ES" sz="900" dirty="0">
                          <a:solidFill>
                            <a:schemeClr val="tx1"/>
                          </a:solidFill>
                          <a:effectLst/>
                        </a:rPr>
                        <a:t>Proceso de Apertura de las Iniciativas. </a:t>
                      </a:r>
                      <a:endParaRPr lang="es-CL" sz="900" dirty="0">
                        <a:solidFill>
                          <a:schemeClr val="tx1"/>
                        </a:solidFill>
                        <a:effectLst/>
                      </a:endParaRPr>
                    </a:p>
                    <a:p>
                      <a:pPr algn="just">
                        <a:lnSpc>
                          <a:spcPct val="115000"/>
                        </a:lnSpc>
                        <a:spcAft>
                          <a:spcPts val="0"/>
                        </a:spcAft>
                      </a:pPr>
                      <a:r>
                        <a:rPr lang="es-ES" sz="900" dirty="0">
                          <a:solidFill>
                            <a:schemeClr val="tx1"/>
                          </a:solidFill>
                          <a:effectLst/>
                        </a:rPr>
                        <a:t>(revisión de los antecedentes que son requisitos para la admisibilidad)</a:t>
                      </a:r>
                      <a:endParaRPr lang="es-CL" sz="900" dirty="0">
                        <a:solidFill>
                          <a:schemeClr val="tx1"/>
                        </a:solidFill>
                        <a:effectLst/>
                      </a:endParaRPr>
                    </a:p>
                    <a:p>
                      <a:pPr algn="just">
                        <a:lnSpc>
                          <a:spcPct val="115000"/>
                        </a:lnSpc>
                        <a:spcAft>
                          <a:spcPts val="0"/>
                        </a:spcAft>
                      </a:pPr>
                      <a:r>
                        <a:rPr lang="es-ES" sz="900" dirty="0">
                          <a:solidFill>
                            <a:schemeClr val="tx1"/>
                          </a:solidFill>
                          <a:effectLst/>
                        </a:rPr>
                        <a:t> </a:t>
                      </a:r>
                      <a:endParaRPr lang="es-CL" sz="90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CCD5D6"/>
                    </a:solidFill>
                  </a:tcPr>
                </a:tc>
                <a:tc>
                  <a:txBody>
                    <a:bodyPr/>
                    <a:lstStyle/>
                    <a:p>
                      <a:pPr algn="just">
                        <a:lnSpc>
                          <a:spcPct val="115000"/>
                        </a:lnSpc>
                        <a:spcAft>
                          <a:spcPts val="0"/>
                        </a:spcAft>
                      </a:pPr>
                      <a:r>
                        <a:rPr lang="es-ES" sz="900" b="0" dirty="0">
                          <a:solidFill>
                            <a:schemeClr val="tx1"/>
                          </a:solidFill>
                          <a:effectLst/>
                        </a:rPr>
                        <a:t>El proceso de admisibilidad se determinará dependiendo de la cantidad de iniciativas postuladas, contados desde el día posterior de la fecha de cierre de las postulaciones. </a:t>
                      </a:r>
                      <a:endParaRPr lang="es-CL" sz="900" b="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CCD5D6"/>
                    </a:solidFill>
                  </a:tcPr>
                </a:tc>
              </a:tr>
              <a:tr h="420344">
                <a:tc>
                  <a:txBody>
                    <a:bodyPr/>
                    <a:lstStyle/>
                    <a:p>
                      <a:pPr algn="ctr">
                        <a:lnSpc>
                          <a:spcPct val="115000"/>
                        </a:lnSpc>
                        <a:spcAft>
                          <a:spcPts val="0"/>
                        </a:spcAft>
                      </a:pPr>
                      <a:r>
                        <a:rPr lang="es-ES" sz="900">
                          <a:solidFill>
                            <a:schemeClr val="tx1"/>
                          </a:solidFill>
                          <a:effectLst/>
                        </a:rPr>
                        <a:t>ADMISIBILIDAD</a:t>
                      </a:r>
                      <a:endParaRPr lang="es-CL" sz="90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tc>
                <a:tc>
                  <a:txBody>
                    <a:bodyPr/>
                    <a:lstStyle/>
                    <a:p>
                      <a:pPr algn="just">
                        <a:lnSpc>
                          <a:spcPct val="115000"/>
                        </a:lnSpc>
                        <a:spcAft>
                          <a:spcPts val="0"/>
                        </a:spcAft>
                      </a:pPr>
                      <a:r>
                        <a:rPr lang="es-ES" sz="900" dirty="0">
                          <a:solidFill>
                            <a:schemeClr val="tx1"/>
                          </a:solidFill>
                          <a:effectLst/>
                        </a:rPr>
                        <a:t>Publicación de Admisibilidad (respecto del Proceso de Apertura)</a:t>
                      </a:r>
                      <a:endParaRPr lang="es-CL" sz="90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FFCCFF"/>
                    </a:solidFill>
                  </a:tcPr>
                </a:tc>
                <a:tc>
                  <a:txBody>
                    <a:bodyPr/>
                    <a:lstStyle/>
                    <a:p>
                      <a:pPr algn="just">
                        <a:lnSpc>
                          <a:spcPct val="115000"/>
                        </a:lnSpc>
                        <a:spcAft>
                          <a:spcPts val="0"/>
                        </a:spcAft>
                      </a:pPr>
                      <a:r>
                        <a:rPr lang="es-ES" sz="900" b="0" dirty="0">
                          <a:solidFill>
                            <a:schemeClr val="tx1"/>
                          </a:solidFill>
                          <a:effectLst/>
                        </a:rPr>
                        <a:t>El día siguiente del término del proceso de apertura, las iniciativas que resulten admisibles y no admisibles, serán publicadas en la web del Servicio  </a:t>
                      </a:r>
                      <a:r>
                        <a:rPr lang="es-ES" sz="900" b="0" u="sng" dirty="0">
                          <a:solidFill>
                            <a:schemeClr val="tx1"/>
                          </a:solidFill>
                          <a:effectLst/>
                          <a:hlinkClick r:id="rId3"/>
                        </a:rPr>
                        <a:t>www.goremagallanes.cl</a:t>
                      </a:r>
                      <a:endParaRPr lang="es-CL" sz="900" b="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FFCCFF"/>
                    </a:solidFill>
                  </a:tcPr>
                </a:tc>
              </a:tr>
              <a:tr h="540443">
                <a:tc>
                  <a:txBody>
                    <a:bodyPr/>
                    <a:lstStyle/>
                    <a:p>
                      <a:pPr algn="ctr">
                        <a:lnSpc>
                          <a:spcPct val="115000"/>
                        </a:lnSpc>
                        <a:spcAft>
                          <a:spcPts val="0"/>
                        </a:spcAft>
                      </a:pPr>
                      <a:r>
                        <a:rPr lang="es-ES" sz="900">
                          <a:solidFill>
                            <a:schemeClr val="tx1"/>
                          </a:solidFill>
                          <a:effectLst/>
                        </a:rPr>
                        <a:t>APELACIÓN</a:t>
                      </a:r>
                      <a:endParaRPr lang="es-CL" sz="90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tc>
                <a:tc>
                  <a:txBody>
                    <a:bodyPr/>
                    <a:lstStyle/>
                    <a:p>
                      <a:pPr algn="just">
                        <a:lnSpc>
                          <a:spcPct val="115000"/>
                        </a:lnSpc>
                        <a:spcAft>
                          <a:spcPts val="0"/>
                        </a:spcAft>
                      </a:pPr>
                      <a:r>
                        <a:rPr lang="es-ES" sz="900" dirty="0">
                          <a:solidFill>
                            <a:schemeClr val="tx1"/>
                          </a:solidFill>
                          <a:effectLst/>
                        </a:rPr>
                        <a:t>Proceso de Apelación.</a:t>
                      </a:r>
                      <a:endParaRPr lang="es-CL" sz="90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chemeClr val="accent6">
                        <a:lumMod val="40000"/>
                        <a:lumOff val="60000"/>
                      </a:schemeClr>
                    </a:solidFill>
                  </a:tcPr>
                </a:tc>
                <a:tc>
                  <a:txBody>
                    <a:bodyPr/>
                    <a:lstStyle/>
                    <a:p>
                      <a:pPr algn="just">
                        <a:lnSpc>
                          <a:spcPct val="115000"/>
                        </a:lnSpc>
                        <a:spcAft>
                          <a:spcPts val="0"/>
                        </a:spcAft>
                      </a:pPr>
                      <a:r>
                        <a:rPr lang="es-ES" sz="900" b="0" dirty="0">
                          <a:solidFill>
                            <a:schemeClr val="tx1"/>
                          </a:solidFill>
                          <a:effectLst/>
                        </a:rPr>
                        <a:t>48 horas a contar de la notificación de la inadmisibilidad en su correo electrónico. Las apelaciones que resulten acogidas y no acogidas serán publicadas en la web del Servicio  </a:t>
                      </a:r>
                      <a:r>
                        <a:rPr lang="es-ES" sz="900" b="0" u="sng" dirty="0">
                          <a:solidFill>
                            <a:schemeClr val="tx1"/>
                          </a:solidFill>
                          <a:effectLst/>
                          <a:hlinkClick r:id="rId3"/>
                        </a:rPr>
                        <a:t>www.goremagallanes.cl</a:t>
                      </a:r>
                      <a:endParaRPr lang="es-CL" sz="900" b="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chemeClr val="accent6">
                        <a:lumMod val="40000"/>
                        <a:lumOff val="60000"/>
                      </a:schemeClr>
                    </a:solidFill>
                  </a:tcPr>
                </a:tc>
              </a:tr>
              <a:tr h="360295">
                <a:tc>
                  <a:txBody>
                    <a:bodyPr/>
                    <a:lstStyle/>
                    <a:p>
                      <a:pPr algn="ctr">
                        <a:lnSpc>
                          <a:spcPct val="115000"/>
                        </a:lnSpc>
                        <a:spcAft>
                          <a:spcPts val="0"/>
                        </a:spcAft>
                      </a:pPr>
                      <a:r>
                        <a:rPr lang="es-ES" sz="900">
                          <a:solidFill>
                            <a:schemeClr val="tx1"/>
                          </a:solidFill>
                          <a:effectLst/>
                        </a:rPr>
                        <a:t>EVALUACIÓN</a:t>
                      </a:r>
                      <a:endParaRPr lang="es-CL" sz="90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tc>
                <a:tc>
                  <a:txBody>
                    <a:bodyPr/>
                    <a:lstStyle/>
                    <a:p>
                      <a:pPr algn="just">
                        <a:lnSpc>
                          <a:spcPct val="115000"/>
                        </a:lnSpc>
                        <a:spcAft>
                          <a:spcPts val="0"/>
                        </a:spcAft>
                      </a:pPr>
                      <a:r>
                        <a:rPr lang="es-ES" sz="900" dirty="0">
                          <a:solidFill>
                            <a:schemeClr val="tx1"/>
                          </a:solidFill>
                          <a:effectLst/>
                        </a:rPr>
                        <a:t>Proceso de Evaluación de las Iniciativas.</a:t>
                      </a:r>
                      <a:endParaRPr lang="es-CL" sz="90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CCD5D6"/>
                    </a:solidFill>
                  </a:tcPr>
                </a:tc>
                <a:tc>
                  <a:txBody>
                    <a:bodyPr/>
                    <a:lstStyle/>
                    <a:p>
                      <a:pPr algn="just">
                        <a:lnSpc>
                          <a:spcPct val="115000"/>
                        </a:lnSpc>
                        <a:spcAft>
                          <a:spcPts val="0"/>
                        </a:spcAft>
                      </a:pPr>
                      <a:r>
                        <a:rPr lang="es-ES" sz="900" b="0" dirty="0">
                          <a:solidFill>
                            <a:schemeClr val="tx1"/>
                          </a:solidFill>
                          <a:effectLst/>
                        </a:rPr>
                        <a:t>Por determinar, dependiendo de la cantidad de iniciativas admisibles a evaluar, contados desde el día siguiente a la fecha de cierre de la admisibilidad.</a:t>
                      </a:r>
                      <a:endParaRPr lang="es-CL" sz="900" b="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CCD5D6"/>
                    </a:solidFill>
                  </a:tcPr>
                </a:tc>
              </a:tr>
              <a:tr h="180148">
                <a:tc rowSpan="2">
                  <a:txBody>
                    <a:bodyPr/>
                    <a:lstStyle/>
                    <a:p>
                      <a:pPr algn="ctr">
                        <a:lnSpc>
                          <a:spcPct val="115000"/>
                        </a:lnSpc>
                        <a:spcAft>
                          <a:spcPts val="0"/>
                        </a:spcAft>
                      </a:pPr>
                      <a:r>
                        <a:rPr lang="es-ES" sz="900">
                          <a:solidFill>
                            <a:schemeClr val="tx1"/>
                          </a:solidFill>
                          <a:effectLst/>
                        </a:rPr>
                        <a:t>ASIGNACIÓN</a:t>
                      </a:r>
                      <a:endParaRPr lang="es-CL" sz="90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tc>
                <a:tc>
                  <a:txBody>
                    <a:bodyPr/>
                    <a:lstStyle/>
                    <a:p>
                      <a:pPr algn="just">
                        <a:lnSpc>
                          <a:spcPct val="115000"/>
                        </a:lnSpc>
                        <a:spcAft>
                          <a:spcPts val="0"/>
                        </a:spcAft>
                      </a:pPr>
                      <a:r>
                        <a:rPr lang="es-ES" sz="900" dirty="0">
                          <a:solidFill>
                            <a:schemeClr val="tx1"/>
                          </a:solidFill>
                          <a:effectLst/>
                        </a:rPr>
                        <a:t>Aprobación de las iniciativas por parte del CORE.</a:t>
                      </a:r>
                      <a:endParaRPr lang="es-CL" sz="90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FFCCFF"/>
                    </a:solidFill>
                  </a:tcPr>
                </a:tc>
                <a:tc>
                  <a:txBody>
                    <a:bodyPr/>
                    <a:lstStyle/>
                    <a:p>
                      <a:pPr algn="just">
                        <a:lnSpc>
                          <a:spcPct val="115000"/>
                        </a:lnSpc>
                        <a:spcAft>
                          <a:spcPts val="0"/>
                        </a:spcAft>
                      </a:pPr>
                      <a:r>
                        <a:rPr lang="es-ES" sz="900" b="0" dirty="0">
                          <a:solidFill>
                            <a:schemeClr val="tx1"/>
                          </a:solidFill>
                          <a:effectLst/>
                        </a:rPr>
                        <a:t>Por determinar, según normas de funcionamiento del Consejo Regional</a:t>
                      </a:r>
                      <a:endParaRPr lang="es-CL" sz="900" b="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FFCCFF"/>
                    </a:solidFill>
                  </a:tcPr>
                </a:tc>
              </a:tr>
              <a:tr h="328190">
                <a:tc vMerge="1">
                  <a:txBody>
                    <a:bodyPr/>
                    <a:lstStyle/>
                    <a:p>
                      <a:endParaRPr lang="es-CL"/>
                    </a:p>
                  </a:txBody>
                  <a:tcPr/>
                </a:tc>
                <a:tc>
                  <a:txBody>
                    <a:bodyPr/>
                    <a:lstStyle/>
                    <a:p>
                      <a:pPr algn="just">
                        <a:lnSpc>
                          <a:spcPct val="115000"/>
                        </a:lnSpc>
                        <a:spcAft>
                          <a:spcPts val="0"/>
                        </a:spcAft>
                      </a:pPr>
                      <a:r>
                        <a:rPr lang="es-ES" sz="900">
                          <a:solidFill>
                            <a:schemeClr val="tx1"/>
                          </a:solidFill>
                          <a:effectLst/>
                        </a:rPr>
                        <a:t>Firma de Convenios por parte de la Institución</a:t>
                      </a:r>
                      <a:endParaRPr lang="es-CL" sz="90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FFCCFF"/>
                    </a:solidFill>
                  </a:tcPr>
                </a:tc>
                <a:tc>
                  <a:txBody>
                    <a:bodyPr/>
                    <a:lstStyle/>
                    <a:p>
                      <a:pPr algn="just">
                        <a:lnSpc>
                          <a:spcPct val="115000"/>
                        </a:lnSpc>
                        <a:spcAft>
                          <a:spcPts val="0"/>
                        </a:spcAft>
                      </a:pPr>
                      <a:r>
                        <a:rPr lang="es-ES" sz="900" b="0" dirty="0">
                          <a:solidFill>
                            <a:schemeClr val="tx1"/>
                          </a:solidFill>
                          <a:effectLst/>
                        </a:rPr>
                        <a:t>Por determinar, según normas de funcionamiento de la Unidad de Coordinación.</a:t>
                      </a:r>
                      <a:endParaRPr lang="es-CL" sz="900" b="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FFCCFF"/>
                    </a:solidFill>
                  </a:tcPr>
                </a:tc>
              </a:tr>
              <a:tr h="720591">
                <a:tc>
                  <a:txBody>
                    <a:bodyPr/>
                    <a:lstStyle/>
                    <a:p>
                      <a:pPr algn="ctr">
                        <a:lnSpc>
                          <a:spcPct val="115000"/>
                        </a:lnSpc>
                        <a:spcAft>
                          <a:spcPts val="0"/>
                        </a:spcAft>
                      </a:pPr>
                      <a:r>
                        <a:rPr lang="es-ES" sz="900" dirty="0">
                          <a:solidFill>
                            <a:schemeClr val="tx1"/>
                          </a:solidFill>
                          <a:effectLst/>
                        </a:rPr>
                        <a:t> </a:t>
                      </a:r>
                      <a:endParaRPr lang="es-CL" sz="900" dirty="0">
                        <a:solidFill>
                          <a:schemeClr val="tx1"/>
                        </a:solidFill>
                        <a:effectLst/>
                      </a:endParaRPr>
                    </a:p>
                    <a:p>
                      <a:pPr algn="ctr">
                        <a:lnSpc>
                          <a:spcPct val="115000"/>
                        </a:lnSpc>
                        <a:spcAft>
                          <a:spcPts val="0"/>
                        </a:spcAft>
                      </a:pPr>
                      <a:r>
                        <a:rPr lang="es-ES" sz="900" dirty="0">
                          <a:solidFill>
                            <a:schemeClr val="tx1"/>
                          </a:solidFill>
                          <a:effectLst/>
                        </a:rPr>
                        <a:t>EJECUCIÓN</a:t>
                      </a:r>
                      <a:endParaRPr lang="es-CL" sz="90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chemeClr val="bg2">
                        <a:lumMod val="75000"/>
                      </a:schemeClr>
                    </a:solidFill>
                  </a:tcPr>
                </a:tc>
                <a:tc>
                  <a:txBody>
                    <a:bodyPr/>
                    <a:lstStyle/>
                    <a:p>
                      <a:pPr algn="just">
                        <a:lnSpc>
                          <a:spcPct val="115000"/>
                        </a:lnSpc>
                        <a:spcAft>
                          <a:spcPts val="0"/>
                        </a:spcAft>
                      </a:pPr>
                      <a:r>
                        <a:rPr lang="es-ES" sz="900" dirty="0">
                          <a:solidFill>
                            <a:schemeClr val="tx1"/>
                          </a:solidFill>
                          <a:effectLst/>
                        </a:rPr>
                        <a:t>Período de ejecución de las iniciativas</a:t>
                      </a:r>
                      <a:endParaRPr lang="es-CL" sz="90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chemeClr val="bg2">
                        <a:lumMod val="75000"/>
                      </a:schemeClr>
                    </a:solidFill>
                  </a:tcPr>
                </a:tc>
                <a:tc>
                  <a:txBody>
                    <a:bodyPr/>
                    <a:lstStyle/>
                    <a:p>
                      <a:pPr algn="just">
                        <a:lnSpc>
                          <a:spcPct val="115000"/>
                        </a:lnSpc>
                        <a:spcAft>
                          <a:spcPts val="0"/>
                        </a:spcAft>
                      </a:pPr>
                      <a:r>
                        <a:rPr lang="es-ES" sz="900" b="0" dirty="0">
                          <a:solidFill>
                            <a:schemeClr val="tx1"/>
                          </a:solidFill>
                          <a:effectLst/>
                        </a:rPr>
                        <a:t>Para Municipalidades y otras entidades públicas, el plazo no podrá exceder al 31 de octubre de 2017.</a:t>
                      </a:r>
                      <a:endParaRPr lang="es-CL" sz="900" b="0" dirty="0">
                        <a:solidFill>
                          <a:schemeClr val="tx1"/>
                        </a:solidFill>
                        <a:effectLst/>
                      </a:endParaRPr>
                    </a:p>
                    <a:p>
                      <a:pPr algn="just">
                        <a:lnSpc>
                          <a:spcPct val="115000"/>
                        </a:lnSpc>
                        <a:spcAft>
                          <a:spcPts val="0"/>
                        </a:spcAft>
                      </a:pPr>
                      <a:endParaRPr lang="es-CL" sz="900" b="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chemeClr val="bg2">
                        <a:lumMod val="75000"/>
                      </a:schemeClr>
                    </a:solidFill>
                  </a:tcPr>
                </a:tc>
              </a:tr>
            </a:tbl>
          </a:graphicData>
        </a:graphic>
      </p:graphicFrame>
    </p:spTree>
    <p:extLst>
      <p:ext uri="{BB962C8B-B14F-4D97-AF65-F5344CB8AC3E}">
        <p14:creationId xmlns:p14="http://schemas.microsoft.com/office/powerpoint/2010/main" val="2651721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404664"/>
            <a:ext cx="7850832" cy="5472608"/>
          </a:xfrm>
          <a:solidFill>
            <a:schemeClr val="bg2"/>
          </a:solidFill>
          <a:effectLst>
            <a:innerShdw blurRad="63500" dist="50800" dir="2700000">
              <a:prstClr val="black">
                <a:alpha val="50000"/>
              </a:prstClr>
            </a:innerShdw>
          </a:effectLst>
        </p:spPr>
        <p:txBody>
          <a:bodyPr>
            <a:normAutofit fontScale="77500" lnSpcReduction="20000"/>
          </a:bodyPr>
          <a:lstStyle/>
          <a:p>
            <a:pPr marL="0" lvl="0" indent="0" algn="r">
              <a:buNone/>
            </a:pPr>
            <a:endParaRPr lang="es-CL" sz="3500" u="sng" dirty="0" smtClean="0">
              <a:ea typeface="+mj-ea"/>
              <a:cs typeface="+mj-cs"/>
            </a:endParaRPr>
          </a:p>
          <a:p>
            <a:pPr marL="0" lvl="0" indent="0" algn="r">
              <a:buNone/>
            </a:pPr>
            <a:endParaRPr lang="es-CL" sz="3500" u="sng" dirty="0">
              <a:ea typeface="+mj-ea"/>
              <a:cs typeface="+mj-cs"/>
            </a:endParaRPr>
          </a:p>
          <a:p>
            <a:pPr marL="0" lvl="0" indent="0" algn="r">
              <a:buNone/>
            </a:pPr>
            <a:r>
              <a:rPr lang="es-CL" sz="5100" u="sng" dirty="0" smtClean="0">
                <a:ea typeface="+mj-ea"/>
                <a:cs typeface="+mj-cs"/>
              </a:rPr>
              <a:t>Modalidades de Postulación</a:t>
            </a:r>
          </a:p>
          <a:p>
            <a:pPr marL="0" lvl="0" indent="0" algn="r">
              <a:buNone/>
            </a:pPr>
            <a:endParaRPr lang="es-ES_tradnl" dirty="0" smtClean="0"/>
          </a:p>
          <a:p>
            <a:pPr marL="0" lvl="0" indent="0" algn="r">
              <a:buNone/>
            </a:pPr>
            <a:endParaRPr lang="es-ES_tradnl" dirty="0"/>
          </a:p>
          <a:p>
            <a:pPr marL="0" lvl="0" indent="0" algn="r">
              <a:buNone/>
            </a:pPr>
            <a:endParaRPr lang="es-ES_tradnl" dirty="0" smtClean="0"/>
          </a:p>
          <a:p>
            <a:pPr algn="just"/>
            <a:r>
              <a:rPr lang="es-CL" sz="2600" dirty="0" smtClean="0"/>
              <a:t>La postulación se realizará a través de la plataforma dispuesta en la página Web del servicio: </a:t>
            </a:r>
            <a:r>
              <a:rPr lang="es-CL" sz="2600" dirty="0" smtClean="0">
                <a:hlinkClick r:id="rId2"/>
              </a:rPr>
              <a:t>www.goremagallanes.cl/concursosfndr.php</a:t>
            </a:r>
            <a:r>
              <a:rPr lang="es-CL" sz="2600" dirty="0" smtClean="0"/>
              <a:t> </a:t>
            </a:r>
          </a:p>
          <a:p>
            <a:pPr marL="0" indent="0" algn="just">
              <a:buNone/>
            </a:pPr>
            <a:endParaRPr lang="es-CL" sz="2600" dirty="0" smtClean="0"/>
          </a:p>
          <a:p>
            <a:pPr algn="just"/>
            <a:r>
              <a:rPr lang="es-CL" sz="2600" dirty="0" smtClean="0"/>
              <a:t>Las consultas </a:t>
            </a:r>
            <a:r>
              <a:rPr lang="es-CL" sz="2600" dirty="0"/>
              <a:t>deben ser enviadas </a:t>
            </a:r>
            <a:r>
              <a:rPr lang="es-CL" sz="2600" dirty="0" smtClean="0"/>
              <a:t>a los siguientes correos electrónicos: </a:t>
            </a:r>
            <a:endParaRPr lang="es-CL" sz="2600" dirty="0"/>
          </a:p>
          <a:p>
            <a:pPr marL="0" indent="0" algn="ctr">
              <a:buNone/>
            </a:pPr>
            <a:r>
              <a:rPr lang="es-CL" sz="2600" dirty="0" smtClean="0">
                <a:hlinkClick r:id="rId3"/>
              </a:rPr>
              <a:t>concursoseguridadciudadana@goremagallanes.cl</a:t>
            </a:r>
            <a:endParaRPr lang="es-CL" sz="2600" dirty="0" smtClean="0"/>
          </a:p>
          <a:p>
            <a:pPr algn="just"/>
            <a:endParaRPr lang="es-CL" sz="2600" dirty="0" smtClean="0"/>
          </a:p>
          <a:p>
            <a:pPr algn="just"/>
            <a:r>
              <a:rPr lang="es-ES_tradnl" sz="2600" dirty="0" smtClean="0"/>
              <a:t>Las Apelaciones sólo se podrán realizar a través del Sistema de Postulación en Línea, quienes tendrán 48 horas hábiles a partir de la notificación en su correo electrónico.</a:t>
            </a:r>
          </a:p>
          <a:p>
            <a:pPr algn="just"/>
            <a:endParaRPr lang="es-ES_tradnl" sz="2600" dirty="0"/>
          </a:p>
          <a:p>
            <a:pPr marL="0" indent="0">
              <a:buNone/>
            </a:pPr>
            <a:endParaRPr lang="es-ES_tradnl" dirty="0"/>
          </a:p>
          <a:p>
            <a:pPr marL="0" indent="0">
              <a:buNone/>
            </a:pPr>
            <a:endParaRPr lang="es-ES" sz="2000" b="1" dirty="0"/>
          </a:p>
          <a:p>
            <a:pPr marL="0" indent="0">
              <a:buNone/>
            </a:pPr>
            <a:endParaRPr lang="es-ES" sz="2000" dirty="0" smtClean="0">
              <a:ea typeface="Verdana" panose="020B0604030504040204" pitchFamily="34" charset="0"/>
              <a:cs typeface="Verdana" panose="020B0604030504040204" pitchFamily="34" charset="0"/>
            </a:endParaRPr>
          </a:p>
          <a:p>
            <a:endParaRPr lang="es-ES_tradnl" dirty="0" smtClean="0"/>
          </a:p>
          <a:p>
            <a:endParaRPr lang="es-ES" dirty="0"/>
          </a:p>
        </p:txBody>
      </p:sp>
      <p:pic>
        <p:nvPicPr>
          <p:cNvPr id="2" name="Imagen 1"/>
          <p:cNvPicPr>
            <a:picLocks noChangeAspect="1"/>
          </p:cNvPicPr>
          <p:nvPr/>
        </p:nvPicPr>
        <p:blipFill>
          <a:blip r:embed="rId4"/>
          <a:stretch>
            <a:fillRect/>
          </a:stretch>
        </p:blipFill>
        <p:spPr>
          <a:xfrm>
            <a:off x="1437975" y="460912"/>
            <a:ext cx="1549849" cy="1959976"/>
          </a:xfrm>
          <a:prstGeom prst="rect">
            <a:avLst/>
          </a:prstGeom>
        </p:spPr>
      </p:pic>
    </p:spTree>
    <p:extLst>
      <p:ext uri="{BB962C8B-B14F-4D97-AF65-F5344CB8AC3E}">
        <p14:creationId xmlns:p14="http://schemas.microsoft.com/office/powerpoint/2010/main" val="21273876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91680" y="1700808"/>
            <a:ext cx="6390456" cy="369332"/>
          </a:xfrm>
          <a:prstGeom prst="rect">
            <a:avLst/>
          </a:prstGeom>
        </p:spPr>
        <p:txBody>
          <a:bodyPr wrap="square">
            <a:spAutoFit/>
          </a:bodyPr>
          <a:lstStyle/>
          <a:p>
            <a:pPr algn="just"/>
            <a:r>
              <a:rPr lang="es-ES_tradnl" dirty="0" smtClean="0"/>
              <a:t>VINCULACIÓN MUNICIPALIDADES Y OTRAS ENTIDADES PUBLICAS</a:t>
            </a:r>
            <a:endParaRPr lang="es-CL" dirty="0"/>
          </a:p>
        </p:txBody>
      </p:sp>
      <p:graphicFrame>
        <p:nvGraphicFramePr>
          <p:cNvPr id="6" name="Tabla 5"/>
          <p:cNvGraphicFramePr>
            <a:graphicFrameLocks noGrp="1"/>
          </p:cNvGraphicFramePr>
          <p:nvPr>
            <p:extLst>
              <p:ext uri="{D42A27DB-BD31-4B8C-83A1-F6EECF244321}">
                <p14:modId xmlns:p14="http://schemas.microsoft.com/office/powerpoint/2010/main" val="1211875768"/>
              </p:ext>
            </p:extLst>
          </p:nvPr>
        </p:nvGraphicFramePr>
        <p:xfrm>
          <a:off x="628650" y="2986088"/>
          <a:ext cx="7886701" cy="886224"/>
        </p:xfrm>
        <a:graphic>
          <a:graphicData uri="http://schemas.openxmlformats.org/drawingml/2006/table">
            <a:tbl>
              <a:tblPr>
                <a:tableStyleId>{5C22544A-7EE6-4342-B048-85BDC9FD1C3A}</a:tableStyleId>
              </a:tblPr>
              <a:tblGrid>
                <a:gridCol w="412197"/>
                <a:gridCol w="412197"/>
                <a:gridCol w="412197"/>
                <a:gridCol w="604555"/>
                <a:gridCol w="412197"/>
                <a:gridCol w="652645"/>
                <a:gridCol w="412197"/>
                <a:gridCol w="412197"/>
                <a:gridCol w="412197"/>
                <a:gridCol w="412197"/>
                <a:gridCol w="412197"/>
                <a:gridCol w="412197"/>
                <a:gridCol w="412197"/>
                <a:gridCol w="604555"/>
                <a:gridCol w="666385"/>
                <a:gridCol w="412197"/>
                <a:gridCol w="412197"/>
              </a:tblGrid>
              <a:tr h="298843">
                <a:tc gridSpan="17">
                  <a:txBody>
                    <a:bodyPr/>
                    <a:lstStyle/>
                    <a:p>
                      <a:pPr algn="ctr" fontAlgn="ctr"/>
                      <a:r>
                        <a:rPr lang="es-CL" sz="800" u="none" strike="noStrike" dirty="0">
                          <a:effectLst/>
                        </a:rPr>
                        <a:t>PLANILLA VINCULACIÓN SERVICIOS PUBLICOS</a:t>
                      </a:r>
                      <a:endParaRPr lang="es-CL" sz="800" b="1" i="0" u="none" strike="noStrike" dirty="0">
                        <a:solidFill>
                          <a:srgbClr val="000000"/>
                        </a:solidFill>
                        <a:effectLst/>
                        <a:latin typeface="Calibri" panose="020F050202020403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309148">
                <a:tc>
                  <a:txBody>
                    <a:bodyPr/>
                    <a:lstStyle/>
                    <a:p>
                      <a:pPr algn="l" fontAlgn="ctr"/>
                      <a:r>
                        <a:rPr lang="es-CL" sz="600" u="none" strike="noStrike">
                          <a:effectLst/>
                        </a:rPr>
                        <a:t>Rut Institución</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s-CL" sz="600" u="none" strike="noStrike">
                          <a:effectLst/>
                        </a:rPr>
                        <a:t>tcu_id</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s-CL" sz="600" u="none" strike="noStrike">
                          <a:effectLst/>
                        </a:rPr>
                        <a:t>tin_id</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s-CL" sz="600" u="none" strike="noStrike">
                          <a:effectLst/>
                        </a:rPr>
                        <a:t>Rut Representante Legal</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dirty="0" err="1">
                          <a:effectLst/>
                        </a:rPr>
                        <a:t>com_id</a:t>
                      </a:r>
                      <a:endParaRPr lang="es-CL" sz="600" b="0" i="0" u="none" strike="noStrike" dirty="0">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s-CL" sz="600" u="none" strike="noStrike">
                          <a:effectLst/>
                        </a:rPr>
                        <a:t>Digito verificador rut Intitución</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a:effectLst/>
                        </a:rPr>
                        <a:t>Nombre Razón Social</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a:effectLst/>
                        </a:rPr>
                        <a:t>Dirección Institución</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a:effectLst/>
                        </a:rPr>
                        <a:t>Fono fijo institución</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dirty="0">
                          <a:effectLst/>
                        </a:rPr>
                        <a:t>Fono móvil institución</a:t>
                      </a:r>
                      <a:endParaRPr lang="es-CL" sz="600" b="0" i="0" u="none" strike="noStrike" dirty="0">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a:effectLst/>
                        </a:rPr>
                        <a:t>email</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a:effectLst/>
                        </a:rPr>
                        <a:t>Nº cta </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a:effectLst/>
                        </a:rPr>
                        <a:t>Banco</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a:effectLst/>
                        </a:rPr>
                        <a:t>Dcto. Personalidad Jurídica</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a:effectLst/>
                        </a:rPr>
                        <a:t>Fecha otorgamiento</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a:effectLst/>
                        </a:rPr>
                        <a:t>ins_fregistro</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a:effectLst/>
                        </a:rPr>
                        <a:t>ins_oculto</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78233">
                <a:tc>
                  <a:txBody>
                    <a:bodyPr/>
                    <a:lstStyle/>
                    <a:p>
                      <a:pPr algn="l" fontAlgn="b"/>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s-CL" sz="500" u="none" strike="noStrike" dirty="0">
                          <a:effectLst/>
                        </a:rPr>
                        <a:t> </a:t>
                      </a:r>
                      <a:endParaRPr lang="es-CL" sz="500" b="0" i="0" u="none" strike="noStrike" dirty="0">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c>
                  <a:txBody>
                    <a:bodyPr/>
                    <a:lstStyle/>
                    <a:p>
                      <a:pPr algn="ctr" fontAlgn="b"/>
                      <a:r>
                        <a:rPr lang="es-CL" sz="500" u="none" strike="noStrike" dirty="0">
                          <a:effectLst/>
                        </a:rPr>
                        <a:t> </a:t>
                      </a:r>
                      <a:endParaRPr lang="es-CL" sz="500" b="0" i="0" u="none" strike="noStrike" dirty="0">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c>
                  <a:txBody>
                    <a:bodyPr/>
                    <a:lstStyle/>
                    <a:p>
                      <a:pPr algn="ctr" fontAlgn="b"/>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s-CL" sz="500" u="none" strike="noStrike" dirty="0">
                          <a:effectLst/>
                        </a:rPr>
                        <a:t> </a:t>
                      </a:r>
                      <a:endParaRPr lang="es-CL" sz="500" b="0" i="0" u="none" strike="noStrike" dirty="0">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c>
                  <a:txBody>
                    <a:bodyPr/>
                    <a:lstStyle/>
                    <a:p>
                      <a:pPr algn="ctr" fontAlgn="b"/>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b"/>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b"/>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b"/>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b"/>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b"/>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b"/>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b"/>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b"/>
                      <a:r>
                        <a:rPr lang="es-CL" sz="500" u="none" strike="noStrike" dirty="0">
                          <a:effectLst/>
                        </a:rPr>
                        <a:t> </a:t>
                      </a:r>
                      <a:endParaRPr lang="es-CL" sz="500" b="0" i="0" u="none" strike="noStrike" dirty="0">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c>
                  <a:txBody>
                    <a:bodyPr/>
                    <a:lstStyle/>
                    <a:p>
                      <a:pPr algn="l" fontAlgn="b"/>
                      <a:r>
                        <a:rPr lang="es-CL" sz="500" u="none" strike="noStrike" dirty="0">
                          <a:effectLst/>
                        </a:rPr>
                        <a:t> </a:t>
                      </a:r>
                      <a:endParaRPr lang="es-CL" sz="500" b="0" i="0" u="none" strike="noStrike" dirty="0">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r>
            </a:tbl>
          </a:graphicData>
        </a:graphic>
      </p:graphicFrame>
      <p:sp>
        <p:nvSpPr>
          <p:cNvPr id="7" name="CuadroTexto 6"/>
          <p:cNvSpPr txBox="1"/>
          <p:nvPr/>
        </p:nvSpPr>
        <p:spPr>
          <a:xfrm>
            <a:off x="971600" y="4437112"/>
            <a:ext cx="504056" cy="276999"/>
          </a:xfrm>
          <a:prstGeom prst="rect">
            <a:avLst/>
          </a:prstGeom>
          <a:solidFill>
            <a:srgbClr val="E1A48B"/>
          </a:solidFill>
        </p:spPr>
        <p:txBody>
          <a:bodyPr wrap="square" rtlCol="0">
            <a:spAutoFit/>
          </a:bodyPr>
          <a:lstStyle/>
          <a:p>
            <a:endParaRPr lang="es-CL" sz="1200" dirty="0"/>
          </a:p>
        </p:txBody>
      </p:sp>
      <p:sp>
        <p:nvSpPr>
          <p:cNvPr id="8" name="CuadroTexto 7"/>
          <p:cNvSpPr txBox="1"/>
          <p:nvPr/>
        </p:nvSpPr>
        <p:spPr>
          <a:xfrm>
            <a:off x="1475656" y="4390945"/>
            <a:ext cx="1464312" cy="369332"/>
          </a:xfrm>
          <a:prstGeom prst="rect">
            <a:avLst/>
          </a:prstGeom>
          <a:noFill/>
        </p:spPr>
        <p:txBody>
          <a:bodyPr wrap="none" rtlCol="0">
            <a:spAutoFit/>
          </a:bodyPr>
          <a:lstStyle/>
          <a:p>
            <a:r>
              <a:rPr lang="es-ES_tradnl" dirty="0" smtClean="0"/>
              <a:t>No completar</a:t>
            </a:r>
            <a:endParaRPr lang="es-CL" dirty="0"/>
          </a:p>
        </p:txBody>
      </p:sp>
      <p:sp>
        <p:nvSpPr>
          <p:cNvPr id="9" name="Rectángulo 8"/>
          <p:cNvSpPr/>
          <p:nvPr/>
        </p:nvSpPr>
        <p:spPr>
          <a:xfrm>
            <a:off x="899592" y="4869160"/>
            <a:ext cx="4572000" cy="647700"/>
          </a:xfrm>
          <a:prstGeom prst="rect">
            <a:avLst/>
          </a:prstGeom>
        </p:spPr>
        <p:txBody>
          <a:bodyPr>
            <a:spAutoFit/>
          </a:bodyPr>
          <a:lstStyle/>
          <a:p>
            <a:r>
              <a:rPr lang="es-CL" b="1" dirty="0">
                <a:solidFill>
                  <a:srgbClr val="000000"/>
                </a:solidFill>
                <a:latin typeface="Calibri" panose="020F0502020204030204" pitchFamily="34" charset="0"/>
              </a:rPr>
              <a:t>Remitir a correo: </a:t>
            </a:r>
            <a:r>
              <a:rPr lang="es-CL" dirty="0"/>
              <a:t> </a:t>
            </a:r>
            <a:r>
              <a:rPr lang="es-CL" u="sng" dirty="0">
                <a:solidFill>
                  <a:srgbClr val="0563C1"/>
                </a:solidFill>
                <a:latin typeface="Calibri" panose="020F0502020204030204" pitchFamily="34" charset="0"/>
                <a:hlinkClick r:id="rId2"/>
              </a:rPr>
              <a:t>lionel.silva@goremagallanes.cl </a:t>
            </a:r>
            <a:endParaRPr lang="es-CL" dirty="0"/>
          </a:p>
        </p:txBody>
      </p:sp>
    </p:spTree>
    <p:extLst>
      <p:ext uri="{BB962C8B-B14F-4D97-AF65-F5344CB8AC3E}">
        <p14:creationId xmlns:p14="http://schemas.microsoft.com/office/powerpoint/2010/main" val="4078098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15616" y="836712"/>
            <a:ext cx="7416824" cy="646331"/>
          </a:xfrm>
          <a:prstGeom prst="rect">
            <a:avLst/>
          </a:prstGeom>
          <a:noFill/>
        </p:spPr>
        <p:txBody>
          <a:bodyPr wrap="square" rtlCol="0">
            <a:spAutoFit/>
          </a:bodyPr>
          <a:lstStyle/>
          <a:p>
            <a:pPr algn="just"/>
            <a:r>
              <a:rPr lang="es-ES_tradnl" dirty="0" smtClean="0"/>
              <a:t>PARA MAYOR CONOCIMIENTO RESPECTO DE COMO INGRESAR SU INICIATIVA AL SISTEMA DE POSTULACIÓN EN LÍNEA, SIRVASE INGRESAR A :</a:t>
            </a:r>
            <a:endParaRPr lang="es-CL" dirty="0"/>
          </a:p>
        </p:txBody>
      </p:sp>
      <p:sp>
        <p:nvSpPr>
          <p:cNvPr id="4" name="Rectángulo 3"/>
          <p:cNvSpPr/>
          <p:nvPr/>
        </p:nvSpPr>
        <p:spPr>
          <a:xfrm>
            <a:off x="2267744" y="3933056"/>
            <a:ext cx="4532075" cy="369332"/>
          </a:xfrm>
          <a:prstGeom prst="rect">
            <a:avLst/>
          </a:prstGeom>
        </p:spPr>
        <p:txBody>
          <a:bodyPr wrap="none">
            <a:spAutoFit/>
          </a:bodyPr>
          <a:lstStyle/>
          <a:p>
            <a:r>
              <a:rPr lang="es-CL" dirty="0">
                <a:latin typeface="Arial" panose="020B0604020202020204" pitchFamily="34" charset="0"/>
                <a:hlinkClick r:id="rId2"/>
              </a:rPr>
              <a:t>TUTORIAL DE POSTULACIÓN EN LÍNEA</a:t>
            </a:r>
            <a:endParaRPr lang="es-CL" dirty="0"/>
          </a:p>
        </p:txBody>
      </p:sp>
      <p:sp>
        <p:nvSpPr>
          <p:cNvPr id="5" name="CuadroTexto 4"/>
          <p:cNvSpPr txBox="1"/>
          <p:nvPr/>
        </p:nvSpPr>
        <p:spPr>
          <a:xfrm>
            <a:off x="1115616" y="2420888"/>
            <a:ext cx="7362849" cy="369332"/>
          </a:xfrm>
          <a:prstGeom prst="rect">
            <a:avLst/>
          </a:prstGeom>
          <a:noFill/>
        </p:spPr>
        <p:txBody>
          <a:bodyPr wrap="none" rtlCol="0">
            <a:spAutoFit/>
          </a:bodyPr>
          <a:lstStyle/>
          <a:p>
            <a:r>
              <a:rPr lang="es-CL" dirty="0"/>
              <a:t>http://www.goremagallanes.cl/sitioweb/FondosFNDR/fondosFNDR2017.php</a:t>
            </a:r>
          </a:p>
        </p:txBody>
      </p:sp>
    </p:spTree>
    <p:extLst>
      <p:ext uri="{BB962C8B-B14F-4D97-AF65-F5344CB8AC3E}">
        <p14:creationId xmlns:p14="http://schemas.microsoft.com/office/powerpoint/2010/main" val="2590295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region de magalla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3526" y="1961468"/>
            <a:ext cx="2554950" cy="19162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Resultado de imagen para casa la mone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02" y="91595"/>
            <a:ext cx="3786589" cy="20654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123728" y="359343"/>
            <a:ext cx="1621982" cy="369332"/>
          </a:xfrm>
          <a:prstGeom prst="rect">
            <a:avLst/>
          </a:prstGeom>
          <a:noFill/>
        </p:spPr>
        <p:txBody>
          <a:bodyPr wrap="none" rtlCol="0">
            <a:spAutoFit/>
          </a:bodyPr>
          <a:lstStyle/>
          <a:p>
            <a:r>
              <a:rPr lang="es-ES_tradnl" dirty="0" smtClean="0"/>
              <a:t>Estado de Chile</a:t>
            </a:r>
            <a:endParaRPr lang="es-CL" dirty="0"/>
          </a:p>
        </p:txBody>
      </p:sp>
      <p:sp>
        <p:nvSpPr>
          <p:cNvPr id="5" name="Flecha curvada hacia abajo 4"/>
          <p:cNvSpPr/>
          <p:nvPr/>
        </p:nvSpPr>
        <p:spPr>
          <a:xfrm>
            <a:off x="4236877" y="126016"/>
            <a:ext cx="1060563" cy="44149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6" name="CuadroTexto 5"/>
          <p:cNvSpPr txBox="1"/>
          <p:nvPr/>
        </p:nvSpPr>
        <p:spPr>
          <a:xfrm>
            <a:off x="273972" y="2191404"/>
            <a:ext cx="4818273" cy="1569660"/>
          </a:xfrm>
          <a:prstGeom prst="rect">
            <a:avLst/>
          </a:prstGeom>
          <a:noFill/>
        </p:spPr>
        <p:txBody>
          <a:bodyPr wrap="square" rtlCol="0">
            <a:spAutoFit/>
          </a:bodyPr>
          <a:lstStyle/>
          <a:p>
            <a:pPr algn="just"/>
            <a:r>
              <a:rPr lang="es-ES" sz="1600" dirty="0"/>
              <a:t>6% </a:t>
            </a:r>
            <a:r>
              <a:rPr lang="es-ES" sz="1600" dirty="0" smtClean="0"/>
              <a:t>de </a:t>
            </a:r>
            <a:r>
              <a:rPr lang="es-ES" sz="1600" dirty="0"/>
              <a:t>sus recursos </a:t>
            </a:r>
            <a:r>
              <a:rPr lang="es-ES" sz="1600" dirty="0" smtClean="0"/>
              <a:t>para </a:t>
            </a:r>
            <a:r>
              <a:rPr lang="es-ES" sz="1600" dirty="0"/>
              <a:t>subvencionar </a:t>
            </a:r>
            <a:r>
              <a:rPr lang="es-ES" sz="1600" dirty="0" smtClean="0"/>
              <a:t>actividades </a:t>
            </a:r>
            <a:r>
              <a:rPr lang="es-ES" sz="1600" dirty="0"/>
              <a:t>Culturales, Actividades Deportivas y del Programa Elige Vivir Sano, Actividades de Seguridad Ciudadana, Actividades </a:t>
            </a:r>
            <a:r>
              <a:rPr lang="es-ES" sz="1400" dirty="0"/>
              <a:t>de</a:t>
            </a:r>
            <a:r>
              <a:rPr lang="es-ES" sz="1600" dirty="0"/>
              <a:t> Carácter Social y Rehabilitación de Drogas y Actividades de Protección Ambiental y Educación </a:t>
            </a:r>
            <a:r>
              <a:rPr lang="es-ES" sz="1600" dirty="0" smtClean="0"/>
              <a:t>Ambiental,</a:t>
            </a:r>
            <a:endParaRPr lang="es-CL" sz="1600" dirty="0"/>
          </a:p>
        </p:txBody>
      </p:sp>
      <p:sp>
        <p:nvSpPr>
          <p:cNvPr id="7" name="CuadroTexto 6"/>
          <p:cNvSpPr txBox="1"/>
          <p:nvPr/>
        </p:nvSpPr>
        <p:spPr>
          <a:xfrm>
            <a:off x="4623044" y="576473"/>
            <a:ext cx="4176464" cy="1384995"/>
          </a:xfrm>
          <a:prstGeom prst="rect">
            <a:avLst/>
          </a:prstGeom>
          <a:noFill/>
        </p:spPr>
        <p:txBody>
          <a:bodyPr wrap="square" rtlCol="0">
            <a:spAutoFit/>
          </a:bodyPr>
          <a:lstStyle/>
          <a:p>
            <a:pPr algn="just"/>
            <a:r>
              <a:rPr lang="es-ES_tradnl" sz="1200" dirty="0" smtClean="0"/>
              <a:t>Ley de </a:t>
            </a:r>
            <a:r>
              <a:rPr lang="es-ES_tradnl" sz="1200" dirty="0" smtClean="0"/>
              <a:t>Presupuesto</a:t>
            </a:r>
          </a:p>
          <a:p>
            <a:pPr algn="just"/>
            <a:r>
              <a:rPr lang="es-CL" sz="1200" dirty="0" smtClean="0"/>
              <a:t>Consiste </a:t>
            </a:r>
            <a:r>
              <a:rPr lang="es-CL" sz="1200" dirty="0"/>
              <a:t>en una estimación financiera de los ingresos y una autorización de los gastos para un año determinado. Existe porque es necesario compatibilizar los recursos disponibles con el logro de metas y objetivos previamente determinados. El proyecto lo propone exclusivamente el Ejecutivo y debe ser aprobado por el Parlamento. </a:t>
            </a:r>
            <a:endParaRPr lang="es-CL" sz="1200" dirty="0"/>
          </a:p>
        </p:txBody>
      </p:sp>
      <p:sp>
        <p:nvSpPr>
          <p:cNvPr id="8" name="Flecha curvada hacia la izquierda 7"/>
          <p:cNvSpPr/>
          <p:nvPr/>
        </p:nvSpPr>
        <p:spPr>
          <a:xfrm rot="4682738">
            <a:off x="5362850" y="3116124"/>
            <a:ext cx="408045" cy="10801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9" name="Flecha abajo 8"/>
          <p:cNvSpPr/>
          <p:nvPr/>
        </p:nvSpPr>
        <p:spPr>
          <a:xfrm>
            <a:off x="3307706" y="3477945"/>
            <a:ext cx="144016" cy="219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CuadroTexto 12"/>
          <p:cNvSpPr txBox="1"/>
          <p:nvPr/>
        </p:nvSpPr>
        <p:spPr>
          <a:xfrm>
            <a:off x="5424463" y="4365104"/>
            <a:ext cx="3420166" cy="1754326"/>
          </a:xfrm>
          <a:prstGeom prst="rect">
            <a:avLst/>
          </a:prstGeom>
          <a:noFill/>
        </p:spPr>
        <p:txBody>
          <a:bodyPr wrap="square" rtlCol="0">
            <a:spAutoFit/>
          </a:bodyPr>
          <a:lstStyle/>
          <a:p>
            <a:pPr algn="just"/>
            <a:r>
              <a:rPr lang="es-ES_tradnl" dirty="0" smtClean="0"/>
              <a:t>División de Desarrollo Regional, a través de la Unidad de Fondos Concursables (UFC) elabora el Instructivo que regirá el Concurso el que es aprobado por el Consejo Regional (CORE).</a:t>
            </a:r>
            <a:endParaRPr lang="es-CL" dirty="0"/>
          </a:p>
        </p:txBody>
      </p:sp>
      <p:sp>
        <p:nvSpPr>
          <p:cNvPr id="14" name="CuadroTexto 13"/>
          <p:cNvSpPr txBox="1"/>
          <p:nvPr/>
        </p:nvSpPr>
        <p:spPr>
          <a:xfrm>
            <a:off x="4403219" y="6201701"/>
            <a:ext cx="161428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_tradnl" dirty="0" smtClean="0"/>
              <a:t>INSTRUCTIVOS</a:t>
            </a:r>
            <a:endParaRPr lang="es-CL" dirty="0"/>
          </a:p>
        </p:txBody>
      </p:sp>
      <p:sp>
        <p:nvSpPr>
          <p:cNvPr id="16" name="Flecha curvada hacia la izquierda 15"/>
          <p:cNvSpPr/>
          <p:nvPr/>
        </p:nvSpPr>
        <p:spPr>
          <a:xfrm rot="3087639">
            <a:off x="6238519" y="5992453"/>
            <a:ext cx="305313" cy="85826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8" name="CuadroTexto 17"/>
          <p:cNvSpPr txBox="1"/>
          <p:nvPr/>
        </p:nvSpPr>
        <p:spPr>
          <a:xfrm>
            <a:off x="936942" y="939635"/>
            <a:ext cx="3652307" cy="369332"/>
          </a:xfrm>
          <a:prstGeom prst="rect">
            <a:avLst/>
          </a:prstGeom>
          <a:noFill/>
        </p:spPr>
        <p:txBody>
          <a:bodyPr wrap="square" rtlCol="0">
            <a:spAutoFit/>
          </a:bodyPr>
          <a:lstStyle/>
          <a:p>
            <a:r>
              <a:rPr lang="es-ES_tradnl" dirty="0" smtClean="0">
                <a:solidFill>
                  <a:schemeClr val="bg1"/>
                </a:solidFill>
              </a:rPr>
              <a:t>Objetivos del Programa de Gobierno</a:t>
            </a:r>
          </a:p>
        </p:txBody>
      </p:sp>
      <p:sp>
        <p:nvSpPr>
          <p:cNvPr id="19" name="Rectángulo 18"/>
          <p:cNvSpPr/>
          <p:nvPr/>
        </p:nvSpPr>
        <p:spPr>
          <a:xfrm>
            <a:off x="6821948" y="2191404"/>
            <a:ext cx="1655903" cy="646331"/>
          </a:xfrm>
          <a:prstGeom prst="rect">
            <a:avLst/>
          </a:prstGeom>
        </p:spPr>
        <p:txBody>
          <a:bodyPr wrap="none">
            <a:spAutoFit/>
          </a:bodyPr>
          <a:lstStyle/>
          <a:p>
            <a:pPr algn="ctr"/>
            <a:r>
              <a:rPr lang="es-ES_tradnl" dirty="0"/>
              <a:t>Instrumentos </a:t>
            </a:r>
            <a:endParaRPr lang="es-ES_tradnl" dirty="0" smtClean="0"/>
          </a:p>
          <a:p>
            <a:pPr algn="ctr"/>
            <a:r>
              <a:rPr lang="es-ES_tradnl" dirty="0" smtClean="0"/>
              <a:t>de </a:t>
            </a:r>
            <a:r>
              <a:rPr lang="es-ES_tradnl" dirty="0"/>
              <a:t>Planificación</a:t>
            </a:r>
            <a:endParaRPr lang="es-CL" dirty="0"/>
          </a:p>
        </p:txBody>
      </p:sp>
      <p:cxnSp>
        <p:nvCxnSpPr>
          <p:cNvPr id="22" name="Conector recto de flecha 21"/>
          <p:cNvCxnSpPr/>
          <p:nvPr/>
        </p:nvCxnSpPr>
        <p:spPr>
          <a:xfrm>
            <a:off x="6391175" y="1499416"/>
            <a:ext cx="989137" cy="788494"/>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H="1" flipV="1">
            <a:off x="4499992" y="1199578"/>
            <a:ext cx="1584176" cy="215975"/>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Flecha derecha 29"/>
          <p:cNvSpPr/>
          <p:nvPr/>
        </p:nvSpPr>
        <p:spPr>
          <a:xfrm>
            <a:off x="4996264" y="4797152"/>
            <a:ext cx="428199"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2" name="Tabla 1"/>
          <p:cNvGraphicFramePr>
            <a:graphicFrameLocks noGrp="1"/>
          </p:cNvGraphicFramePr>
          <p:nvPr>
            <p:extLst/>
          </p:nvPr>
        </p:nvGraphicFramePr>
        <p:xfrm>
          <a:off x="539552" y="4077072"/>
          <a:ext cx="4026894" cy="1440160"/>
        </p:xfrm>
        <a:graphic>
          <a:graphicData uri="http://schemas.openxmlformats.org/drawingml/2006/table">
            <a:tbl>
              <a:tblPr firstRow="1" firstCol="1" bandRow="1">
                <a:tableStyleId>{5C22544A-7EE6-4342-B048-85BDC9FD1C3A}</a:tableStyleId>
              </a:tblPr>
              <a:tblGrid>
                <a:gridCol w="2816322"/>
                <a:gridCol w="1210572"/>
              </a:tblGrid>
              <a:tr h="288032">
                <a:tc>
                  <a:txBody>
                    <a:bodyPr/>
                    <a:lstStyle/>
                    <a:p>
                      <a:pPr algn="ctr">
                        <a:spcAft>
                          <a:spcPts val="0"/>
                        </a:spcAft>
                      </a:pPr>
                      <a:r>
                        <a:rPr lang="es-ES" sz="1400" dirty="0">
                          <a:solidFill>
                            <a:schemeClr val="tx1"/>
                          </a:solidFill>
                          <a:effectLst/>
                        </a:rPr>
                        <a:t>INSTITUCION</a:t>
                      </a:r>
                      <a:endParaRPr lang="es-C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1400" dirty="0">
                          <a:solidFill>
                            <a:schemeClr val="tx1"/>
                          </a:solidFill>
                          <a:effectLst/>
                        </a:rPr>
                        <a:t>MONTO $</a:t>
                      </a:r>
                      <a:endParaRPr lang="es-C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r>
              <a:tr h="288032">
                <a:tc>
                  <a:txBody>
                    <a:bodyPr/>
                    <a:lstStyle/>
                    <a:p>
                      <a:pPr algn="just">
                        <a:spcAft>
                          <a:spcPts val="0"/>
                        </a:spcAft>
                      </a:pPr>
                      <a:r>
                        <a:rPr lang="es-ES" sz="1400" dirty="0">
                          <a:solidFill>
                            <a:schemeClr val="tx1"/>
                          </a:solidFill>
                          <a:effectLst/>
                        </a:rPr>
                        <a:t>MUNICIPALIDADES</a:t>
                      </a:r>
                      <a:endParaRPr lang="es-C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1400" dirty="0">
                          <a:effectLst/>
                        </a:rPr>
                        <a:t>50.000.000</a:t>
                      </a:r>
                      <a:endParaRPr lang="es-CL" sz="1600" dirty="0">
                        <a:effectLst/>
                        <a:latin typeface="Times New Roman" panose="02020603050405020304" pitchFamily="18" charset="0"/>
                        <a:ea typeface="Times New Roman" panose="02020603050405020304" pitchFamily="18" charset="0"/>
                      </a:endParaRPr>
                    </a:p>
                  </a:txBody>
                  <a:tcPr marL="68580" marR="68580" marT="0" marB="0" anchor="ctr">
                    <a:solidFill>
                      <a:srgbClr val="E1A48B"/>
                    </a:solidFill>
                  </a:tcPr>
                </a:tc>
              </a:tr>
              <a:tr h="288032">
                <a:tc>
                  <a:txBody>
                    <a:bodyPr/>
                    <a:lstStyle/>
                    <a:p>
                      <a:pPr algn="just">
                        <a:spcAft>
                          <a:spcPts val="0"/>
                        </a:spcAft>
                      </a:pPr>
                      <a:r>
                        <a:rPr lang="es-ES" sz="1400" dirty="0">
                          <a:solidFill>
                            <a:schemeClr val="tx1"/>
                          </a:solidFill>
                          <a:effectLst/>
                        </a:rPr>
                        <a:t>OTRAS ENTIDADES PUBLICAS</a:t>
                      </a:r>
                      <a:endParaRPr lang="es-C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1400" dirty="0">
                          <a:effectLst/>
                        </a:rPr>
                        <a:t>50.000.000</a:t>
                      </a:r>
                      <a:endParaRPr lang="es-CL" sz="1600" dirty="0">
                        <a:effectLst/>
                        <a:latin typeface="Times New Roman" panose="02020603050405020304" pitchFamily="18" charset="0"/>
                        <a:ea typeface="Times New Roman" panose="02020603050405020304" pitchFamily="18" charset="0"/>
                      </a:endParaRPr>
                    </a:p>
                  </a:txBody>
                  <a:tcPr marL="68580" marR="68580" marT="0" marB="0" anchor="ctr">
                    <a:solidFill>
                      <a:srgbClr val="E1A48B"/>
                    </a:solidFill>
                  </a:tcPr>
                </a:tc>
              </a:tr>
              <a:tr h="288032">
                <a:tc>
                  <a:txBody>
                    <a:bodyPr/>
                    <a:lstStyle/>
                    <a:p>
                      <a:pPr algn="just">
                        <a:spcAft>
                          <a:spcPts val="0"/>
                        </a:spcAft>
                      </a:pPr>
                      <a:r>
                        <a:rPr lang="es-ES" sz="1400" dirty="0">
                          <a:solidFill>
                            <a:schemeClr val="tx1"/>
                          </a:solidFill>
                          <a:effectLst/>
                        </a:rPr>
                        <a:t>INSTITUCIONES SIN FINES DE LUCRO</a:t>
                      </a:r>
                      <a:endParaRPr lang="es-C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1400" dirty="0">
                          <a:effectLst/>
                        </a:rPr>
                        <a:t>50.000.000</a:t>
                      </a:r>
                      <a:endParaRPr lang="es-CL" sz="1600" dirty="0">
                        <a:effectLst/>
                        <a:latin typeface="Times New Roman" panose="02020603050405020304" pitchFamily="18" charset="0"/>
                        <a:ea typeface="Times New Roman" panose="02020603050405020304" pitchFamily="18" charset="0"/>
                      </a:endParaRPr>
                    </a:p>
                  </a:txBody>
                  <a:tcPr marL="68580" marR="68580" marT="0" marB="0" anchor="ctr">
                    <a:solidFill>
                      <a:srgbClr val="E1A48B"/>
                    </a:solidFill>
                  </a:tcPr>
                </a:tc>
              </a:tr>
              <a:tr h="288032">
                <a:tc>
                  <a:txBody>
                    <a:bodyPr/>
                    <a:lstStyle/>
                    <a:p>
                      <a:pPr algn="ctr">
                        <a:spcAft>
                          <a:spcPts val="0"/>
                        </a:spcAft>
                      </a:pPr>
                      <a:r>
                        <a:rPr lang="es-ES" sz="1400" dirty="0">
                          <a:solidFill>
                            <a:schemeClr val="tx1"/>
                          </a:solidFill>
                          <a:effectLst/>
                        </a:rPr>
                        <a:t>TOTAL</a:t>
                      </a:r>
                      <a:endParaRPr lang="es-C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1400" dirty="0">
                          <a:effectLst/>
                        </a:rPr>
                        <a:t>150.000.000</a:t>
                      </a:r>
                      <a:endParaRPr lang="es-CL" sz="1600" dirty="0">
                        <a:effectLst/>
                        <a:latin typeface="Times New Roman" panose="02020603050405020304" pitchFamily="18" charset="0"/>
                        <a:ea typeface="Times New Roman" panose="02020603050405020304" pitchFamily="18" charset="0"/>
                      </a:endParaRPr>
                    </a:p>
                  </a:txBody>
                  <a:tcPr marL="68580" marR="68580" marT="0" marB="0" anchor="ctr">
                    <a:solidFill>
                      <a:srgbClr val="E1A48B"/>
                    </a:solidFill>
                  </a:tcPr>
                </a:tc>
              </a:tr>
            </a:tbl>
          </a:graphicData>
        </a:graphic>
      </p:graphicFrame>
    </p:spTree>
    <p:extLst>
      <p:ext uri="{BB962C8B-B14F-4D97-AF65-F5344CB8AC3E}">
        <p14:creationId xmlns:p14="http://schemas.microsoft.com/office/powerpoint/2010/main" val="31932426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60115" y="3068960"/>
            <a:ext cx="8352928" cy="3046988"/>
          </a:xfrm>
          <a:prstGeom prst="rect">
            <a:avLst/>
          </a:prstGeom>
        </p:spPr>
        <p:txBody>
          <a:bodyPr wrap="square">
            <a:spAutoFit/>
          </a:bodyPr>
          <a:lstStyle/>
          <a:p>
            <a:pPr algn="ctr"/>
            <a:r>
              <a:rPr lang="es-ES_tradnl" sz="32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CONTACTOS:</a:t>
            </a:r>
          </a:p>
          <a:p>
            <a:pPr algn="ctr"/>
            <a:r>
              <a:rPr lang="es-ES_tradnl" sz="32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Unidad de Fondos Concursables</a:t>
            </a:r>
          </a:p>
          <a:p>
            <a:pPr algn="ctr"/>
            <a:r>
              <a:rPr lang="es-ES_tradnl" sz="32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2º piso Edificio Magallanes</a:t>
            </a:r>
          </a:p>
          <a:p>
            <a:pPr algn="ctr"/>
            <a:r>
              <a:rPr lang="es-ES_tradnl" sz="32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Bories Nº 901</a:t>
            </a:r>
          </a:p>
          <a:p>
            <a:pPr algn="ctr"/>
            <a:r>
              <a:rPr lang="es-ES_tradnl" sz="32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2-203700 anexos: 262/242/361/380/209/281/319</a:t>
            </a:r>
          </a:p>
        </p:txBody>
      </p:sp>
      <p:pic>
        <p:nvPicPr>
          <p:cNvPr id="5" name="Imagen 4"/>
          <p:cNvPicPr>
            <a:picLocks noChangeAspect="1"/>
          </p:cNvPicPr>
          <p:nvPr/>
        </p:nvPicPr>
        <p:blipFill>
          <a:blip r:embed="rId2"/>
          <a:stretch>
            <a:fillRect/>
          </a:stretch>
        </p:blipFill>
        <p:spPr>
          <a:xfrm>
            <a:off x="6336779" y="692696"/>
            <a:ext cx="2376264" cy="2284548"/>
          </a:xfrm>
          <a:prstGeom prst="rect">
            <a:avLst/>
          </a:prstGeom>
        </p:spPr>
      </p:pic>
    </p:spTree>
    <p:extLst>
      <p:ext uri="{BB962C8B-B14F-4D97-AF65-F5344CB8AC3E}">
        <p14:creationId xmlns:p14="http://schemas.microsoft.com/office/powerpoint/2010/main" val="1897141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4668" y="548680"/>
            <a:ext cx="7406640" cy="841216"/>
          </a:xfrm>
        </p:spPr>
        <p:txBody>
          <a:bodyPr>
            <a:normAutofit/>
          </a:bodyPr>
          <a:lstStyle/>
          <a:p>
            <a:pPr algn="r"/>
            <a:r>
              <a:rPr lang="es-ES_tradnl" sz="3200" u="sng" dirty="0" smtClean="0">
                <a:latin typeface="+mn-lt"/>
              </a:rPr>
              <a:t>Tipos de Iniciativas Financiables</a:t>
            </a:r>
            <a:endParaRPr lang="es-ES" sz="3200" u="sng" dirty="0">
              <a:latin typeface="+mn-lt"/>
            </a:endParaRPr>
          </a:p>
        </p:txBody>
      </p:sp>
      <p:pic>
        <p:nvPicPr>
          <p:cNvPr id="5" name="Imagen 4"/>
          <p:cNvPicPr>
            <a:picLocks noChangeAspect="1"/>
          </p:cNvPicPr>
          <p:nvPr/>
        </p:nvPicPr>
        <p:blipFill>
          <a:blip r:embed="rId2"/>
          <a:stretch>
            <a:fillRect/>
          </a:stretch>
        </p:blipFill>
        <p:spPr>
          <a:xfrm rot="19812888">
            <a:off x="-70999" y="285158"/>
            <a:ext cx="2270215" cy="1624558"/>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554998118"/>
              </p:ext>
            </p:extLst>
          </p:nvPr>
        </p:nvGraphicFramePr>
        <p:xfrm>
          <a:off x="734608" y="1700808"/>
          <a:ext cx="7886700" cy="4311552"/>
        </p:xfrm>
        <a:graphic>
          <a:graphicData uri="http://schemas.openxmlformats.org/drawingml/2006/table">
            <a:tbl>
              <a:tblPr firstRow="1" firstCol="1" bandRow="1">
                <a:tableStyleId>{5C22544A-7EE6-4342-B048-85BDC9FD1C3A}</a:tableStyleId>
              </a:tblPr>
              <a:tblGrid>
                <a:gridCol w="2071142"/>
                <a:gridCol w="5815558"/>
              </a:tblGrid>
              <a:tr h="408120">
                <a:tc>
                  <a:txBody>
                    <a:bodyPr/>
                    <a:lstStyle/>
                    <a:p>
                      <a:pPr algn="ctr">
                        <a:spcAft>
                          <a:spcPts val="0"/>
                        </a:spcAft>
                      </a:pPr>
                      <a:r>
                        <a:rPr lang="es-ES" sz="1200" dirty="0">
                          <a:solidFill>
                            <a:schemeClr val="tx1"/>
                          </a:solidFill>
                          <a:effectLst/>
                        </a:rPr>
                        <a:t>TIPO DE ACTIVIDAD</a:t>
                      </a:r>
                      <a:endParaRPr lang="es-C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marL="111760" algn="ctr">
                        <a:spcAft>
                          <a:spcPts val="0"/>
                        </a:spcAft>
                      </a:pPr>
                      <a:r>
                        <a:rPr lang="es-ES" sz="1400" dirty="0">
                          <a:solidFill>
                            <a:schemeClr val="tx1"/>
                          </a:solidFill>
                          <a:effectLst/>
                        </a:rPr>
                        <a:t>DESCRIPCION</a:t>
                      </a:r>
                      <a:endParaRPr lang="es-C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1">
                          <a:lumMod val="50000"/>
                        </a:schemeClr>
                      </a:solidFill>
                      <a:prstDash val="solid"/>
                      <a:round/>
                      <a:headEnd type="none" w="med" len="med"/>
                      <a:tailEnd type="none" w="med" len="med"/>
                    </a:lnB>
                    <a:solidFill>
                      <a:schemeClr val="bg1">
                        <a:lumMod val="75000"/>
                      </a:schemeClr>
                    </a:solidFill>
                  </a:tcPr>
                </a:tc>
              </a:tr>
              <a:tr h="2040152">
                <a:tc>
                  <a:txBody>
                    <a:bodyPr/>
                    <a:lstStyle/>
                    <a:p>
                      <a:pPr algn="ctr">
                        <a:spcAft>
                          <a:spcPts val="0"/>
                        </a:spcAft>
                      </a:pPr>
                      <a:r>
                        <a:rPr lang="es-ES" sz="1200" dirty="0">
                          <a:solidFill>
                            <a:schemeClr val="tx1"/>
                          </a:solidFill>
                          <a:effectLst/>
                        </a:rPr>
                        <a:t>PREVENCIÓN SOCIAL</a:t>
                      </a:r>
                      <a:endParaRPr lang="es-C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just"/>
                      <a:r>
                        <a:rPr lang="es-ES" sz="1000" dirty="0">
                          <a:effectLst/>
                        </a:rPr>
                        <a:t>Iniciativas dirigidas a disminuir factores de riesgo y potenciar factores protectores para prevenir el surgimiento de riesgo social en el territorio. En esta temática podrán incluirse entre otros proyectos, los siguientes:</a:t>
                      </a:r>
                      <a:endParaRPr lang="es-CL" sz="1100" dirty="0">
                        <a:effectLst/>
                      </a:endParaRPr>
                    </a:p>
                    <a:p>
                      <a:pPr algn="just"/>
                      <a:r>
                        <a:rPr lang="es-ES" sz="1000" dirty="0">
                          <a:effectLst/>
                        </a:rPr>
                        <a:t> </a:t>
                      </a:r>
                      <a:endParaRPr lang="es-CL" sz="1100" dirty="0">
                        <a:effectLst/>
                      </a:endParaRPr>
                    </a:p>
                    <a:p>
                      <a:pPr marL="342900" lvl="0" indent="-342900" algn="just">
                        <a:spcAft>
                          <a:spcPts val="0"/>
                        </a:spcAft>
                        <a:buFont typeface="+mj-lt"/>
                        <a:buAutoNum type="alphaLcParenR"/>
                      </a:pPr>
                      <a:r>
                        <a:rPr lang="es-ES" sz="1000" dirty="0">
                          <a:effectLst/>
                        </a:rPr>
                        <a:t>Prevención comunitaria del delito y la violencia</a:t>
                      </a:r>
                      <a:endParaRPr lang="es-CL" sz="1100" dirty="0">
                        <a:effectLst/>
                      </a:endParaRPr>
                    </a:p>
                    <a:p>
                      <a:pPr marL="342900" lvl="0" indent="-342900" algn="just">
                        <a:spcAft>
                          <a:spcPts val="0"/>
                        </a:spcAft>
                        <a:buFont typeface="+mj-lt"/>
                        <a:buAutoNum type="alphaLcParenR"/>
                      </a:pPr>
                      <a:r>
                        <a:rPr lang="es-ES" sz="1000" dirty="0">
                          <a:effectLst/>
                        </a:rPr>
                        <a:t>Prevención de conductas delictivas en niños (as) y adolescentes de bajo y mediano riesgo socio-delictual.</a:t>
                      </a:r>
                      <a:endParaRPr lang="es-CL" sz="1100" dirty="0">
                        <a:effectLst/>
                      </a:endParaRPr>
                    </a:p>
                    <a:p>
                      <a:pPr marL="342900" lvl="0" indent="-342900" algn="just">
                        <a:spcAft>
                          <a:spcPts val="0"/>
                        </a:spcAft>
                        <a:buFont typeface="+mj-lt"/>
                        <a:buAutoNum type="alphaLcParenR"/>
                      </a:pPr>
                      <a:r>
                        <a:rPr lang="es-ES" sz="1000" dirty="0">
                          <a:effectLst/>
                        </a:rPr>
                        <a:t>Prevención de la Violencia Escolar.</a:t>
                      </a:r>
                      <a:endParaRPr lang="es-CL" sz="1100" dirty="0">
                        <a:effectLst/>
                      </a:endParaRPr>
                    </a:p>
                    <a:p>
                      <a:pPr marL="342900" lvl="0" indent="-342900" algn="just">
                        <a:spcAft>
                          <a:spcPts val="0"/>
                        </a:spcAft>
                        <a:buFont typeface="+mj-lt"/>
                        <a:buAutoNum type="alphaLcParenR"/>
                      </a:pPr>
                      <a:r>
                        <a:rPr lang="es-ES" sz="1000" dirty="0">
                          <a:effectLst/>
                        </a:rPr>
                        <a:t>Formación de Monitores Comunitarios en prevención de la violencia social.</a:t>
                      </a:r>
                      <a:endParaRPr lang="es-CL" sz="1100" dirty="0">
                        <a:effectLst/>
                      </a:endParaRPr>
                    </a:p>
                    <a:p>
                      <a:pPr marL="342900" lvl="0" indent="-342900" algn="just">
                        <a:spcAft>
                          <a:spcPts val="0"/>
                        </a:spcAft>
                        <a:buFont typeface="+mj-lt"/>
                        <a:buAutoNum type="alphaLcParenR"/>
                      </a:pPr>
                      <a:r>
                        <a:rPr lang="es-ES" sz="1000" dirty="0">
                          <a:effectLst/>
                        </a:rPr>
                        <a:t>Prevención de violencia intrafamiliar.</a:t>
                      </a:r>
                      <a:endParaRPr lang="es-CL" sz="1100" dirty="0">
                        <a:effectLst/>
                      </a:endParaRPr>
                    </a:p>
                    <a:p>
                      <a:pPr marL="342900" lvl="0" indent="-342900" algn="just">
                        <a:spcAft>
                          <a:spcPts val="0"/>
                        </a:spcAft>
                        <a:buFont typeface="+mj-lt"/>
                        <a:buAutoNum type="alphaLcParenR"/>
                      </a:pPr>
                      <a:r>
                        <a:rPr lang="es-ES" sz="1000" dirty="0">
                          <a:effectLst/>
                        </a:rPr>
                        <a:t>Reinserción laboral de ex condenados o personas cumpliendo  medidas alternativas a la reclusión.</a:t>
                      </a:r>
                      <a:endParaRPr lang="es-CL" sz="1100" dirty="0">
                        <a:effectLst/>
                      </a:endParaRPr>
                    </a:p>
                    <a:p>
                      <a:pPr marL="342900" lvl="0" indent="-342900" algn="just">
                        <a:spcAft>
                          <a:spcPts val="0"/>
                        </a:spcAft>
                        <a:buFont typeface="+mj-lt"/>
                        <a:buAutoNum type="alphaLcParenR"/>
                      </a:pPr>
                      <a:r>
                        <a:rPr lang="es-ES" sz="1000" dirty="0">
                          <a:effectLst/>
                        </a:rPr>
                        <a:t>Intervención en hombres o mujeres que cometen actos de violencia contra su pareja o  Ex – pareja.</a:t>
                      </a:r>
                      <a:endParaRPr lang="es-CL" sz="1100" dirty="0">
                        <a:effectLst/>
                      </a:endParaRPr>
                    </a:p>
                    <a:p>
                      <a:pPr marL="342900" lvl="0" indent="-342900" algn="just">
                        <a:spcAft>
                          <a:spcPts val="0"/>
                        </a:spcAft>
                        <a:buFont typeface="+mj-lt"/>
                        <a:buAutoNum type="alphaLcParenR"/>
                      </a:pPr>
                      <a:r>
                        <a:rPr lang="es-ES" sz="1000" dirty="0">
                          <a:effectLst/>
                        </a:rPr>
                        <a:t>Otros de Rehabilitación y Reinserción social.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r>
              <a:tr h="1152128">
                <a:tc>
                  <a:txBody>
                    <a:bodyPr/>
                    <a:lstStyle/>
                    <a:p>
                      <a:pPr algn="ctr">
                        <a:spcAft>
                          <a:spcPts val="0"/>
                        </a:spcAft>
                      </a:pPr>
                      <a:r>
                        <a:rPr lang="es-ES" sz="1200" dirty="0">
                          <a:solidFill>
                            <a:schemeClr val="tx1"/>
                          </a:solidFill>
                          <a:effectLst/>
                        </a:rPr>
                        <a:t>PREVENCIÓN SITUACIONAL</a:t>
                      </a:r>
                      <a:endParaRPr lang="es-C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marL="6350" algn="just">
                        <a:spcAft>
                          <a:spcPts val="0"/>
                        </a:spcAft>
                      </a:pPr>
                      <a:r>
                        <a:rPr lang="es-ES" sz="1000" dirty="0">
                          <a:effectLst/>
                        </a:rPr>
                        <a:t>Proyectos destinados a disminuir la probabilidad de comisión de delitos de oportunidad y reducir la percepción de inseguridad de la población en determinados espacios urbanos. En esta temática sólo podrán incluir proyectos relacionados con las siguientes tipologías:</a:t>
                      </a:r>
                      <a:endParaRPr lang="es-CL" sz="1100" dirty="0">
                        <a:effectLst/>
                      </a:endParaRPr>
                    </a:p>
                    <a:p>
                      <a:pPr marL="6350" algn="just">
                        <a:spcAft>
                          <a:spcPts val="0"/>
                        </a:spcAft>
                      </a:pPr>
                      <a:r>
                        <a:rPr lang="es-ES" sz="1000" dirty="0">
                          <a:effectLst/>
                        </a:rPr>
                        <a:t> </a:t>
                      </a:r>
                      <a:endParaRPr lang="es-CL" sz="1100" dirty="0">
                        <a:effectLst/>
                      </a:endParaRPr>
                    </a:p>
                    <a:p>
                      <a:pPr marL="342900" lvl="0" indent="-342900" algn="just">
                        <a:spcAft>
                          <a:spcPts val="0"/>
                        </a:spcAft>
                        <a:buFont typeface="+mj-lt"/>
                        <a:buAutoNum type="alphaLcParenR"/>
                      </a:pPr>
                      <a:r>
                        <a:rPr lang="es-ES" sz="1000" dirty="0">
                          <a:effectLst/>
                        </a:rPr>
                        <a:t>Alarmas Comunitarias </a:t>
                      </a:r>
                      <a:endParaRPr lang="es-CL" sz="1100" dirty="0">
                        <a:effectLst/>
                      </a:endParaRPr>
                    </a:p>
                    <a:p>
                      <a:pPr marL="342900" lvl="0" indent="-342900" algn="just">
                        <a:spcAft>
                          <a:spcPts val="0"/>
                        </a:spcAft>
                        <a:buFont typeface="+mj-lt"/>
                        <a:buAutoNum type="alphaLcParenR"/>
                      </a:pPr>
                      <a:r>
                        <a:rPr lang="es-ES" sz="1000" dirty="0">
                          <a:effectLst/>
                        </a:rPr>
                        <a:t>Iluminación de Espacios Públicos (sólo para Municipalidades)</a:t>
                      </a:r>
                      <a:endParaRPr lang="es-CL" sz="1100" dirty="0">
                        <a:effectLst/>
                      </a:endParaRPr>
                    </a:p>
                    <a:p>
                      <a:pPr marL="342900" lvl="0" indent="-342900" algn="just">
                        <a:spcAft>
                          <a:spcPts val="0"/>
                        </a:spcAft>
                        <a:buFont typeface="+mj-lt"/>
                        <a:buAutoNum type="alphaLcParenR"/>
                      </a:pPr>
                      <a:r>
                        <a:rPr lang="es-ES" sz="1000" dirty="0">
                          <a:effectLst/>
                        </a:rPr>
                        <a:t>Recuperación y/o mejoramiento de espacios públicos (plazas, parques, sitios </a:t>
                      </a:r>
                      <a:r>
                        <a:rPr lang="es-ES" sz="1000" dirty="0" smtClean="0">
                          <a:effectLst/>
                        </a:rPr>
                        <a:t>eriazos)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40000"/>
                        <a:lumOff val="60000"/>
                      </a:schemeClr>
                    </a:solidFill>
                  </a:tcPr>
                </a:tc>
              </a:tr>
              <a:tr h="409530">
                <a:tc>
                  <a:txBody>
                    <a:bodyPr/>
                    <a:lstStyle/>
                    <a:p>
                      <a:pPr algn="ctr">
                        <a:spcAft>
                          <a:spcPts val="0"/>
                        </a:spcAft>
                      </a:pPr>
                      <a:r>
                        <a:rPr lang="es-ES" sz="1200" dirty="0" smtClean="0">
                          <a:solidFill>
                            <a:schemeClr val="tx1"/>
                          </a:solidFill>
                          <a:effectLst/>
                        </a:rPr>
                        <a:t>DIFUSIÓN</a:t>
                      </a:r>
                      <a:endParaRPr lang="es-C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just"/>
                      <a:r>
                        <a:rPr lang="es-ES" sz="1000" dirty="0">
                          <a:effectLst/>
                        </a:rPr>
                        <a:t>Iniciativas relacionadas a la difusión de medidas de autocuidado y prevención del delito.</a:t>
                      </a:r>
                      <a:endParaRPr lang="es-CL" sz="1100" dirty="0">
                        <a:effectLst/>
                        <a:latin typeface="Calibri" panose="020F0502020204030204" pitchFamily="34" charset="0"/>
                      </a:endParaRPr>
                    </a:p>
                  </a:txBody>
                  <a:tcPr marL="68580" marR="68580" marT="0" marB="0"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r>
              <a:tr h="301622">
                <a:tc>
                  <a:txBody>
                    <a:bodyPr/>
                    <a:lstStyle/>
                    <a:p>
                      <a:pPr algn="ctr">
                        <a:spcAft>
                          <a:spcPts val="0"/>
                        </a:spcAft>
                      </a:pPr>
                      <a:r>
                        <a:rPr lang="es-ES" sz="1200" dirty="0">
                          <a:solidFill>
                            <a:schemeClr val="tx1"/>
                          </a:solidFill>
                          <a:effectLst/>
                        </a:rPr>
                        <a:t>ATENCIÓN REPARATORIA</a:t>
                      </a:r>
                      <a:endParaRPr lang="es-C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lumMod val="50000"/>
                        </a:schemeClr>
                      </a:solidFill>
                      <a:prstDash val="solid"/>
                      <a:round/>
                      <a:headEnd type="none" w="med" len="med"/>
                      <a:tailEnd type="none" w="med" len="med"/>
                    </a:lnT>
                    <a:solidFill>
                      <a:schemeClr val="bg1">
                        <a:lumMod val="75000"/>
                      </a:schemeClr>
                    </a:solidFill>
                  </a:tcPr>
                </a:tc>
                <a:tc>
                  <a:txBody>
                    <a:bodyPr/>
                    <a:lstStyle/>
                    <a:p>
                      <a:pPr algn="just"/>
                      <a:r>
                        <a:rPr lang="es-ES" sz="1000" dirty="0">
                          <a:effectLst/>
                        </a:rPr>
                        <a:t>Acciones de apoyo a víctimas de delitos violentos.</a:t>
                      </a:r>
                      <a:endParaRPr lang="es-CL" sz="1100" dirty="0">
                        <a:effectLst/>
                        <a:latin typeface="Calibri" panose="020F0502020204030204" pitchFamily="34" charset="0"/>
                      </a:endParaRPr>
                    </a:p>
                  </a:txBody>
                  <a:tcPr marL="68580" marR="68580" marT="0" marB="0" anchor="ctr">
                    <a:lnT w="12700" cap="flat" cmpd="sng" algn="ctr">
                      <a:solidFill>
                        <a:schemeClr val="bg1">
                          <a:lumMod val="50000"/>
                        </a:schemeClr>
                      </a:solidFill>
                      <a:prstDash val="solid"/>
                      <a:round/>
                      <a:headEnd type="none" w="med" len="med"/>
                      <a:tailEnd type="none" w="med" len="med"/>
                    </a:lnT>
                    <a:solidFill>
                      <a:srgbClr val="AE97D1"/>
                    </a:solidFill>
                  </a:tcPr>
                </a:tc>
              </a:tr>
            </a:tbl>
          </a:graphicData>
        </a:graphic>
      </p:graphicFrame>
    </p:spTree>
    <p:extLst>
      <p:ext uri="{BB962C8B-B14F-4D97-AF65-F5344CB8AC3E}">
        <p14:creationId xmlns:p14="http://schemas.microsoft.com/office/powerpoint/2010/main" val="542894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3568" y="3645024"/>
            <a:ext cx="7488832" cy="584775"/>
          </a:xfrm>
          <a:prstGeom prst="rect">
            <a:avLst/>
          </a:prstGeom>
        </p:spPr>
        <p:txBody>
          <a:bodyPr wrap="square">
            <a:spAutoFit/>
          </a:bodyPr>
          <a:lstStyle/>
          <a:p>
            <a:pPr lvl="0" algn="just"/>
            <a:r>
              <a:rPr lang="es-CL" sz="1600" b="1" dirty="0" smtClean="0">
                <a:ea typeface="Verdana" panose="020B0604030504040204" pitchFamily="34" charset="0"/>
                <a:cs typeface="Verdana" panose="020B0604030504040204" pitchFamily="34" charset="0"/>
              </a:rPr>
              <a:t>El </a:t>
            </a:r>
            <a:r>
              <a:rPr lang="es-CL" sz="1600" b="1" dirty="0">
                <a:ea typeface="Verdana" panose="020B0604030504040204" pitchFamily="34" charset="0"/>
                <a:cs typeface="Verdana" panose="020B0604030504040204" pitchFamily="34" charset="0"/>
              </a:rPr>
              <a:t>monto máximo de postulación por cada iniciativa depende la ubicación territorial de la organización postulante: </a:t>
            </a:r>
          </a:p>
        </p:txBody>
      </p:sp>
      <p:pic>
        <p:nvPicPr>
          <p:cNvPr id="6" name="Imagen 5" descr="Resultado de imagen para recorda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7371849" y="4805615"/>
            <a:ext cx="1043940" cy="1459061"/>
          </a:xfrm>
          <a:prstGeom prst="rect">
            <a:avLst/>
          </a:prstGeom>
          <a:noFill/>
          <a:ln>
            <a:noFill/>
          </a:ln>
        </p:spPr>
      </p:pic>
      <p:sp>
        <p:nvSpPr>
          <p:cNvPr id="7" name="Rectángulo 6"/>
          <p:cNvSpPr/>
          <p:nvPr/>
        </p:nvSpPr>
        <p:spPr>
          <a:xfrm>
            <a:off x="827584" y="260648"/>
            <a:ext cx="7344816" cy="936667"/>
          </a:xfrm>
          <a:prstGeom prst="rect">
            <a:avLst/>
          </a:prstGeom>
        </p:spPr>
        <p:txBody>
          <a:bodyPr vert="horz" lIns="91440" tIns="45720" rIns="91440" bIns="45720" rtlCol="0" anchor="ctr">
            <a:normAutofit/>
          </a:bodyPr>
          <a:lstStyle/>
          <a:p>
            <a:pPr algn="r" defTabSz="685800">
              <a:lnSpc>
                <a:spcPct val="90000"/>
              </a:lnSpc>
              <a:spcBef>
                <a:spcPts val="1200"/>
              </a:spcBef>
              <a:spcAft>
                <a:spcPts val="200"/>
              </a:spcAft>
              <a:buClr>
                <a:schemeClr val="accent1"/>
              </a:buClr>
              <a:buSzPct val="100000"/>
            </a:pPr>
            <a:endParaRPr lang="es-CL" sz="2400" b="1" dirty="0">
              <a:ea typeface="Verdana" panose="020B0604030504040204" pitchFamily="34" charset="0"/>
              <a:cs typeface="Verdana" panose="020B0604030504040204" pitchFamily="34" charset="0"/>
            </a:endParaRPr>
          </a:p>
          <a:p>
            <a:pPr algn="r" defTabSz="685800">
              <a:lnSpc>
                <a:spcPct val="90000"/>
              </a:lnSpc>
              <a:spcBef>
                <a:spcPct val="0"/>
              </a:spcBef>
              <a:spcAft>
                <a:spcPts val="200"/>
              </a:spcAft>
              <a:buClr>
                <a:schemeClr val="accent1"/>
              </a:buClr>
              <a:buSzPct val="100000"/>
            </a:pPr>
            <a:r>
              <a:rPr lang="es-CL" sz="3200" u="sng" dirty="0">
                <a:ea typeface="+mj-ea"/>
                <a:cs typeface="+mj-cs"/>
              </a:rPr>
              <a:t>Recursos </a:t>
            </a:r>
            <a:r>
              <a:rPr lang="es-CL" sz="3200" u="sng" dirty="0" smtClean="0">
                <a:ea typeface="+mj-ea"/>
                <a:cs typeface="+mj-cs"/>
              </a:rPr>
              <a:t>Disponibles M$ </a:t>
            </a:r>
            <a:endParaRPr lang="es-CL" sz="3200" u="sng" dirty="0">
              <a:ea typeface="+mj-ea"/>
              <a:cs typeface="+mj-cs"/>
            </a:endParaRPr>
          </a:p>
        </p:txBody>
      </p:sp>
      <p:graphicFrame>
        <p:nvGraphicFramePr>
          <p:cNvPr id="2" name="Tabla 1"/>
          <p:cNvGraphicFramePr>
            <a:graphicFrameLocks noGrp="1"/>
          </p:cNvGraphicFramePr>
          <p:nvPr>
            <p:extLst>
              <p:ext uri="{D42A27DB-BD31-4B8C-83A1-F6EECF244321}">
                <p14:modId xmlns:p14="http://schemas.microsoft.com/office/powerpoint/2010/main" val="1005274770"/>
              </p:ext>
            </p:extLst>
          </p:nvPr>
        </p:nvGraphicFramePr>
        <p:xfrm>
          <a:off x="2051720" y="1772816"/>
          <a:ext cx="5328592" cy="1584176"/>
        </p:xfrm>
        <a:graphic>
          <a:graphicData uri="http://schemas.openxmlformats.org/drawingml/2006/table">
            <a:tbl>
              <a:tblPr firstRow="1" firstCol="1" bandRow="1">
                <a:tableStyleId>{5C22544A-7EE6-4342-B048-85BDC9FD1C3A}</a:tableStyleId>
              </a:tblPr>
              <a:tblGrid>
                <a:gridCol w="3240360"/>
                <a:gridCol w="2088232"/>
              </a:tblGrid>
              <a:tr h="396044">
                <a:tc>
                  <a:txBody>
                    <a:bodyPr/>
                    <a:lstStyle/>
                    <a:p>
                      <a:pPr algn="ctr">
                        <a:spcAft>
                          <a:spcPts val="0"/>
                        </a:spcAft>
                      </a:pPr>
                      <a:r>
                        <a:rPr lang="es-ES" sz="2000" dirty="0">
                          <a:solidFill>
                            <a:schemeClr val="tx1"/>
                          </a:solidFill>
                          <a:effectLst/>
                        </a:rPr>
                        <a:t>INSTITUCION</a:t>
                      </a:r>
                      <a:endParaRPr lang="es-CL"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2000" dirty="0">
                          <a:solidFill>
                            <a:schemeClr val="tx1"/>
                          </a:solidFill>
                          <a:effectLst/>
                        </a:rPr>
                        <a:t>MONTO $</a:t>
                      </a:r>
                      <a:endParaRPr lang="es-CL"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r>
              <a:tr h="396044">
                <a:tc>
                  <a:txBody>
                    <a:bodyPr/>
                    <a:lstStyle/>
                    <a:p>
                      <a:pPr algn="just">
                        <a:spcAft>
                          <a:spcPts val="0"/>
                        </a:spcAft>
                      </a:pPr>
                      <a:r>
                        <a:rPr lang="es-ES" sz="2000" dirty="0">
                          <a:solidFill>
                            <a:schemeClr val="tx1"/>
                          </a:solidFill>
                          <a:effectLst/>
                        </a:rPr>
                        <a:t>MUNICIPALIDADES</a:t>
                      </a:r>
                      <a:endParaRPr lang="es-CL"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2000" b="1" dirty="0">
                          <a:effectLst/>
                        </a:rPr>
                        <a:t>80.000.000.-</a:t>
                      </a:r>
                      <a:endParaRPr lang="es-CL" sz="3200" b="1" dirty="0">
                        <a:effectLst/>
                        <a:latin typeface="Times New Roman" panose="02020603050405020304" pitchFamily="18" charset="0"/>
                        <a:ea typeface="Times New Roman" panose="02020603050405020304" pitchFamily="18" charset="0"/>
                      </a:endParaRPr>
                    </a:p>
                  </a:txBody>
                  <a:tcPr marL="68580" marR="68580" marT="0" marB="0" anchor="ctr">
                    <a:solidFill>
                      <a:srgbClr val="E1A48B"/>
                    </a:solidFill>
                  </a:tcPr>
                </a:tc>
              </a:tr>
              <a:tr h="396044">
                <a:tc>
                  <a:txBody>
                    <a:bodyPr/>
                    <a:lstStyle/>
                    <a:p>
                      <a:pPr algn="just">
                        <a:spcAft>
                          <a:spcPts val="0"/>
                        </a:spcAft>
                      </a:pPr>
                      <a:r>
                        <a:rPr lang="es-ES" sz="2000" dirty="0">
                          <a:solidFill>
                            <a:schemeClr val="tx1"/>
                          </a:solidFill>
                          <a:effectLst/>
                        </a:rPr>
                        <a:t>OTRAS ENTIDADES PUBLICAS</a:t>
                      </a:r>
                      <a:endParaRPr lang="es-CL"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2000" b="1" dirty="0">
                          <a:effectLst/>
                        </a:rPr>
                        <a:t>50.000.000.-</a:t>
                      </a:r>
                      <a:endParaRPr lang="es-CL" sz="3200" b="1" dirty="0">
                        <a:effectLst/>
                        <a:latin typeface="Times New Roman" panose="02020603050405020304" pitchFamily="18" charset="0"/>
                        <a:ea typeface="Times New Roman" panose="02020603050405020304" pitchFamily="18" charset="0"/>
                      </a:endParaRPr>
                    </a:p>
                  </a:txBody>
                  <a:tcPr marL="68580" marR="68580" marT="0" marB="0" anchor="ctr">
                    <a:solidFill>
                      <a:srgbClr val="E1A48B"/>
                    </a:solidFill>
                  </a:tcPr>
                </a:tc>
              </a:tr>
              <a:tr h="396044">
                <a:tc>
                  <a:txBody>
                    <a:bodyPr/>
                    <a:lstStyle/>
                    <a:p>
                      <a:pPr algn="ctr">
                        <a:spcAft>
                          <a:spcPts val="0"/>
                        </a:spcAft>
                      </a:pPr>
                      <a:r>
                        <a:rPr lang="es-ES" sz="2000" dirty="0">
                          <a:solidFill>
                            <a:schemeClr val="tx1"/>
                          </a:solidFill>
                          <a:effectLst/>
                        </a:rPr>
                        <a:t>TOTAL</a:t>
                      </a:r>
                      <a:endParaRPr lang="es-CL"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2000" b="1" dirty="0">
                          <a:effectLst/>
                        </a:rPr>
                        <a:t>130.000.000.-</a:t>
                      </a:r>
                      <a:endParaRPr lang="es-CL" sz="3200" b="1" dirty="0">
                        <a:effectLst/>
                        <a:latin typeface="Times New Roman" panose="02020603050405020304" pitchFamily="18" charset="0"/>
                        <a:ea typeface="Times New Roman" panose="02020603050405020304" pitchFamily="18" charset="0"/>
                      </a:endParaRPr>
                    </a:p>
                  </a:txBody>
                  <a:tcPr marL="68580" marR="68580" marT="0" marB="0" anchor="ctr">
                    <a:solidFill>
                      <a:srgbClr val="E1A48B"/>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876498957"/>
              </p:ext>
            </p:extLst>
          </p:nvPr>
        </p:nvGraphicFramePr>
        <p:xfrm>
          <a:off x="2123728" y="4725144"/>
          <a:ext cx="5184576" cy="1584176"/>
        </p:xfrm>
        <a:graphic>
          <a:graphicData uri="http://schemas.openxmlformats.org/drawingml/2006/table">
            <a:tbl>
              <a:tblPr firstRow="1" firstCol="1" bandRow="1">
                <a:tableStyleId>{5C22544A-7EE6-4342-B048-85BDC9FD1C3A}</a:tableStyleId>
              </a:tblPr>
              <a:tblGrid>
                <a:gridCol w="3625978"/>
                <a:gridCol w="1558598"/>
              </a:tblGrid>
              <a:tr h="316836">
                <a:tc>
                  <a:txBody>
                    <a:bodyPr/>
                    <a:lstStyle/>
                    <a:p>
                      <a:pPr algn="ctr">
                        <a:spcAft>
                          <a:spcPts val="0"/>
                        </a:spcAft>
                      </a:pPr>
                      <a:r>
                        <a:rPr lang="es-ES" sz="1800" dirty="0">
                          <a:solidFill>
                            <a:schemeClr val="tx1"/>
                          </a:solidFill>
                          <a:effectLst/>
                        </a:rPr>
                        <a:t>PROVINCIA</a:t>
                      </a:r>
                      <a:endParaRPr lang="es-CL"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1800" b="1" dirty="0">
                          <a:solidFill>
                            <a:schemeClr val="tx1"/>
                          </a:solidFill>
                          <a:effectLst/>
                        </a:rPr>
                        <a:t>MONTO $</a:t>
                      </a:r>
                      <a:endParaRPr lang="es-CL" sz="2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r>
              <a:tr h="633670">
                <a:tc>
                  <a:txBody>
                    <a:bodyPr/>
                    <a:lstStyle/>
                    <a:p>
                      <a:pPr algn="just">
                        <a:spcAft>
                          <a:spcPts val="0"/>
                        </a:spcAft>
                      </a:pPr>
                      <a:r>
                        <a:rPr lang="es-ES" sz="1800">
                          <a:solidFill>
                            <a:schemeClr val="tx1"/>
                          </a:solidFill>
                          <a:effectLst/>
                        </a:rPr>
                        <a:t>MAGALLANES Y ULTIMA ESPERANZA</a:t>
                      </a:r>
                      <a:endParaRPr lang="es-CL" sz="2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1800" b="1" dirty="0">
                          <a:effectLst/>
                        </a:rPr>
                        <a:t>10.000.000</a:t>
                      </a:r>
                      <a:endParaRPr lang="es-CL" sz="28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5">
                        <a:lumMod val="60000"/>
                        <a:lumOff val="40000"/>
                      </a:schemeClr>
                    </a:solidFill>
                  </a:tcPr>
                </a:tc>
              </a:tr>
              <a:tr h="633670">
                <a:tc>
                  <a:txBody>
                    <a:bodyPr/>
                    <a:lstStyle/>
                    <a:p>
                      <a:pPr algn="just">
                        <a:spcAft>
                          <a:spcPts val="0"/>
                        </a:spcAft>
                      </a:pPr>
                      <a:r>
                        <a:rPr lang="es-ES" sz="1800" dirty="0">
                          <a:solidFill>
                            <a:schemeClr val="tx1"/>
                          </a:solidFill>
                          <a:effectLst/>
                        </a:rPr>
                        <a:t>TIERRA DEL FUEGO Y CABO DE HORNOS.</a:t>
                      </a:r>
                      <a:endParaRPr lang="es-CL"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1800" b="1" dirty="0">
                          <a:effectLst/>
                        </a:rPr>
                        <a:t>11.000.000</a:t>
                      </a:r>
                      <a:endParaRPr lang="es-CL" sz="28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5">
                        <a:lumMod val="60000"/>
                        <a:lumOff val="40000"/>
                      </a:schemeClr>
                    </a:solidFill>
                  </a:tcPr>
                </a:tc>
              </a:tr>
            </a:tbl>
          </a:graphicData>
        </a:graphic>
      </p:graphicFrame>
    </p:spTree>
    <p:extLst>
      <p:ext uri="{BB962C8B-B14F-4D97-AF65-F5344CB8AC3E}">
        <p14:creationId xmlns:p14="http://schemas.microsoft.com/office/powerpoint/2010/main" val="241742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p:cNvSpPr>
            <a:spLocks noGrp="1"/>
          </p:cNvSpPr>
          <p:nvPr>
            <p:ph type="title"/>
          </p:nvPr>
        </p:nvSpPr>
        <p:spPr>
          <a:xfrm>
            <a:off x="755576" y="669670"/>
            <a:ext cx="7632848" cy="766132"/>
          </a:xfrm>
        </p:spPr>
        <p:txBody>
          <a:bodyPr>
            <a:noAutofit/>
          </a:bodyPr>
          <a:lstStyle/>
          <a:p>
            <a:pPr algn="r">
              <a:spcAft>
                <a:spcPts val="200"/>
              </a:spcAft>
              <a:buClr>
                <a:schemeClr val="accent1"/>
              </a:buClr>
              <a:buSzPct val="100000"/>
            </a:pPr>
            <a:r>
              <a:rPr lang="es-ES_tradnl" sz="3200" u="sng" dirty="0" smtClean="0">
                <a:latin typeface="+mn-lt"/>
              </a:rPr>
              <a:t>Topes de Financiamiento por </a:t>
            </a:r>
            <a:br>
              <a:rPr lang="es-ES_tradnl" sz="3200" u="sng" dirty="0" smtClean="0">
                <a:latin typeface="+mn-lt"/>
              </a:rPr>
            </a:br>
            <a:r>
              <a:rPr lang="es-ES_tradnl" sz="3200" u="sng" dirty="0" smtClean="0">
                <a:latin typeface="+mn-lt"/>
              </a:rPr>
              <a:t>Categoría de Gastos</a:t>
            </a:r>
            <a:endParaRPr lang="es-ES" sz="3200" u="sng" dirty="0">
              <a:latin typeface="+mn-lt"/>
            </a:endParaRPr>
          </a:p>
        </p:txBody>
      </p:sp>
      <p:sp>
        <p:nvSpPr>
          <p:cNvPr id="3" name="Marcador de contenido 2"/>
          <p:cNvSpPr>
            <a:spLocks noGrp="1"/>
          </p:cNvSpPr>
          <p:nvPr>
            <p:ph idx="1"/>
          </p:nvPr>
        </p:nvSpPr>
        <p:spPr>
          <a:xfrm>
            <a:off x="899592" y="1052736"/>
            <a:ext cx="7634809" cy="5328592"/>
          </a:xfrm>
        </p:spPr>
        <p:txBody>
          <a:bodyPr>
            <a:normAutofit/>
          </a:bodyPr>
          <a:lstStyle/>
          <a:p>
            <a:pPr marL="0" lvl="0" indent="0" algn="just">
              <a:lnSpc>
                <a:spcPts val="2160"/>
              </a:lnSpc>
              <a:buNone/>
            </a:pPr>
            <a:endParaRPr lang="es-CL" b="1" dirty="0"/>
          </a:p>
          <a:p>
            <a:pPr algn="just"/>
            <a:endParaRPr lang="es-ES" dirty="0"/>
          </a:p>
          <a:p>
            <a:pPr marL="0" algn="just">
              <a:lnSpc>
                <a:spcPts val="2160"/>
              </a:lnSpc>
            </a:pP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2299338069"/>
              </p:ext>
            </p:extLst>
          </p:nvPr>
        </p:nvGraphicFramePr>
        <p:xfrm>
          <a:off x="1259632" y="1988840"/>
          <a:ext cx="6317547" cy="3189884"/>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3115373"/>
                <a:gridCol w="3202174"/>
              </a:tblGrid>
              <a:tr h="490877">
                <a:tc>
                  <a:txBody>
                    <a:bodyPr/>
                    <a:lstStyle/>
                    <a:p>
                      <a:pPr algn="ctr">
                        <a:lnSpc>
                          <a:spcPct val="107000"/>
                        </a:lnSpc>
                        <a:spcAft>
                          <a:spcPts val="0"/>
                        </a:spcAft>
                      </a:pPr>
                      <a:r>
                        <a:rPr lang="es-CL" sz="1600" b="1" dirty="0">
                          <a:solidFill>
                            <a:schemeClr val="tx1"/>
                          </a:solidFill>
                          <a:effectLst/>
                        </a:rPr>
                        <a:t>CATEGORIA</a:t>
                      </a:r>
                      <a:endParaRPr lang="es-CL"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a:lnSpc>
                          <a:spcPct val="107000"/>
                        </a:lnSpc>
                        <a:spcAft>
                          <a:spcPts val="0"/>
                        </a:spcAft>
                      </a:pPr>
                      <a:r>
                        <a:rPr lang="es-CL" sz="1600" dirty="0">
                          <a:solidFill>
                            <a:schemeClr val="tx1"/>
                          </a:solidFill>
                          <a:effectLst/>
                        </a:rPr>
                        <a:t>% TOPE DE FINANCIAMIENTO</a:t>
                      </a:r>
                      <a:endParaRPr lang="es-C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r>
              <a:tr h="694244">
                <a:tc>
                  <a:txBody>
                    <a:bodyPr/>
                    <a:lstStyle/>
                    <a:p>
                      <a:pPr algn="ctr">
                        <a:lnSpc>
                          <a:spcPct val="107000"/>
                        </a:lnSpc>
                        <a:spcAft>
                          <a:spcPts val="0"/>
                        </a:spcAft>
                      </a:pPr>
                      <a:r>
                        <a:rPr lang="es-CL" sz="1600" b="1" dirty="0" smtClean="0">
                          <a:solidFill>
                            <a:schemeClr val="tx1"/>
                          </a:solidFill>
                          <a:effectLst/>
                        </a:rPr>
                        <a:t>GASTOS</a:t>
                      </a:r>
                      <a:r>
                        <a:rPr lang="es-CL" sz="1600" b="1" baseline="0" dirty="0" smtClean="0">
                          <a:solidFill>
                            <a:schemeClr val="tx1"/>
                          </a:solidFill>
                          <a:effectLst/>
                        </a:rPr>
                        <a:t> EN PERSONAL </a:t>
                      </a:r>
                      <a:endParaRPr lang="es-CL"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r>
                        <a:rPr lang="es-ES" sz="1800" b="0" kern="1200" dirty="0" smtClean="0">
                          <a:solidFill>
                            <a:schemeClr val="dk1"/>
                          </a:solidFill>
                          <a:effectLst/>
                          <a:latin typeface="+mn-lt"/>
                          <a:ea typeface="+mn-ea"/>
                          <a:cs typeface="+mn-cs"/>
                        </a:rPr>
                        <a:t>Prevención Social                 40%  </a:t>
                      </a:r>
                      <a:endParaRPr lang="es-CL" sz="1800" b="0" kern="1200" dirty="0" smtClean="0">
                        <a:solidFill>
                          <a:schemeClr val="dk1"/>
                        </a:solidFill>
                        <a:effectLst/>
                        <a:latin typeface="+mn-lt"/>
                        <a:ea typeface="+mn-ea"/>
                        <a:cs typeface="+mn-cs"/>
                      </a:endParaRPr>
                    </a:p>
                    <a:p>
                      <a:r>
                        <a:rPr lang="es-ES" sz="1800" b="0" kern="1200" dirty="0" smtClean="0">
                          <a:solidFill>
                            <a:schemeClr val="dk1"/>
                          </a:solidFill>
                          <a:effectLst/>
                          <a:latin typeface="+mn-lt"/>
                          <a:ea typeface="+mn-ea"/>
                          <a:cs typeface="+mn-cs"/>
                        </a:rPr>
                        <a:t>Prevención Situacional        20%</a:t>
                      </a:r>
                      <a:endParaRPr lang="es-C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E97D1"/>
                    </a:solidFill>
                  </a:tcPr>
                </a:tc>
              </a:tr>
              <a:tr h="455008">
                <a:tc>
                  <a:txBody>
                    <a:bodyPr/>
                    <a:lstStyle/>
                    <a:p>
                      <a:pPr algn="ctr">
                        <a:lnSpc>
                          <a:spcPct val="107000"/>
                        </a:lnSpc>
                        <a:spcAft>
                          <a:spcPts val="0"/>
                        </a:spcAft>
                      </a:pPr>
                      <a:r>
                        <a:rPr lang="es-CL" sz="1600" b="1" dirty="0">
                          <a:solidFill>
                            <a:schemeClr val="tx1"/>
                          </a:solidFill>
                          <a:effectLst/>
                        </a:rPr>
                        <a:t>GASTOS DE OPERACIÓN</a:t>
                      </a:r>
                      <a:endParaRPr lang="es-CL"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just">
                        <a:lnSpc>
                          <a:spcPct val="107000"/>
                        </a:lnSpc>
                        <a:spcAft>
                          <a:spcPts val="0"/>
                        </a:spcAft>
                      </a:pPr>
                      <a:r>
                        <a:rPr lang="es-ES_tradnl" sz="1800" b="0" kern="1200" dirty="0" smtClean="0">
                          <a:solidFill>
                            <a:schemeClr val="dk1"/>
                          </a:solidFill>
                          <a:effectLst/>
                          <a:latin typeface="+mn-lt"/>
                          <a:ea typeface="+mn-ea"/>
                          <a:cs typeface="+mn-cs"/>
                        </a:rPr>
                        <a:t>Máximo                                  </a:t>
                      </a:r>
                      <a:r>
                        <a:rPr lang="es-ES_tradnl" sz="1800" b="0" dirty="0" smtClean="0">
                          <a:effectLst/>
                          <a:latin typeface="Calibri" panose="020F0502020204030204" pitchFamily="34" charset="0"/>
                          <a:ea typeface="Calibri" panose="020F0502020204030204" pitchFamily="34" charset="0"/>
                          <a:cs typeface="Times New Roman" panose="02020603050405020304" pitchFamily="18" charset="0"/>
                        </a:rPr>
                        <a:t>99%</a:t>
                      </a:r>
                      <a:endParaRPr lang="es-C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E97D1"/>
                    </a:solidFill>
                  </a:tcPr>
                </a:tc>
              </a:tr>
              <a:tr h="573956">
                <a:tc>
                  <a:txBody>
                    <a:bodyPr/>
                    <a:lstStyle/>
                    <a:p>
                      <a:pPr algn="ctr">
                        <a:lnSpc>
                          <a:spcPct val="107000"/>
                        </a:lnSpc>
                        <a:spcAft>
                          <a:spcPts val="0"/>
                        </a:spcAft>
                      </a:pPr>
                      <a:r>
                        <a:rPr lang="es-CL" sz="1600" b="1" smtClean="0">
                          <a:solidFill>
                            <a:schemeClr val="tx1"/>
                          </a:solidFill>
                          <a:effectLst/>
                        </a:rPr>
                        <a:t>GASTOS</a:t>
                      </a:r>
                      <a:r>
                        <a:rPr lang="es-CL" sz="1600" b="1" baseline="0" smtClean="0">
                          <a:solidFill>
                            <a:schemeClr val="tx1"/>
                          </a:solidFill>
                          <a:effectLst/>
                        </a:rPr>
                        <a:t> DE INVERSIÓN</a:t>
                      </a:r>
                      <a:endParaRPr lang="es-CL"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just">
                        <a:lnSpc>
                          <a:spcPct val="107000"/>
                        </a:lnSpc>
                        <a:spcAft>
                          <a:spcPts val="0"/>
                        </a:spcAft>
                      </a:pPr>
                      <a:r>
                        <a:rPr lang="es-ES_tradnl" sz="1800" b="0" kern="1200" dirty="0" smtClean="0">
                          <a:solidFill>
                            <a:schemeClr val="dk1"/>
                          </a:solidFill>
                          <a:effectLst/>
                          <a:latin typeface="+mn-lt"/>
                          <a:ea typeface="+mn-ea"/>
                          <a:cs typeface="+mn-cs"/>
                        </a:rPr>
                        <a:t>Máximo </a:t>
                      </a:r>
                      <a:r>
                        <a:rPr lang="es-ES_tradnl" sz="1800" b="0" dirty="0" smtClean="0">
                          <a:effectLst/>
                          <a:latin typeface="Calibri" panose="020F0502020204030204" pitchFamily="34" charset="0"/>
                          <a:ea typeface="Calibri" panose="020F0502020204030204" pitchFamily="34" charset="0"/>
                          <a:cs typeface="Times New Roman" panose="02020603050405020304" pitchFamily="18" charset="0"/>
                        </a:rPr>
                        <a:t>                                 50%</a:t>
                      </a:r>
                      <a:endParaRPr lang="es-C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E97D1"/>
                    </a:solidFill>
                  </a:tcPr>
                </a:tc>
              </a:tr>
              <a:tr h="975799">
                <a:tc>
                  <a:txBody>
                    <a:bodyPr/>
                    <a:lstStyle/>
                    <a:p>
                      <a:pPr algn="ctr">
                        <a:lnSpc>
                          <a:spcPct val="107000"/>
                        </a:lnSpc>
                        <a:spcAft>
                          <a:spcPts val="0"/>
                        </a:spcAft>
                      </a:pPr>
                      <a:endParaRPr lang="es-CL" sz="1600" b="1" dirty="0" smtClean="0">
                        <a:solidFill>
                          <a:schemeClr val="tx1"/>
                        </a:solidFill>
                        <a:effectLst/>
                      </a:endParaRPr>
                    </a:p>
                    <a:p>
                      <a:pPr algn="ctr">
                        <a:lnSpc>
                          <a:spcPct val="107000"/>
                        </a:lnSpc>
                        <a:spcAft>
                          <a:spcPts val="0"/>
                        </a:spcAft>
                      </a:pPr>
                      <a:r>
                        <a:rPr lang="es-CL" sz="1600" b="1" dirty="0" smtClean="0">
                          <a:solidFill>
                            <a:schemeClr val="tx1"/>
                          </a:solidFill>
                          <a:effectLst/>
                        </a:rPr>
                        <a:t>GASTOS </a:t>
                      </a:r>
                      <a:r>
                        <a:rPr lang="es-CL" sz="1600" b="1" dirty="0">
                          <a:solidFill>
                            <a:schemeClr val="tx1"/>
                          </a:solidFill>
                          <a:effectLst/>
                        </a:rPr>
                        <a:t>DE </a:t>
                      </a:r>
                      <a:r>
                        <a:rPr lang="es-CL" sz="1600" b="1" dirty="0" smtClean="0">
                          <a:solidFill>
                            <a:schemeClr val="tx1"/>
                          </a:solidFill>
                          <a:effectLst/>
                        </a:rPr>
                        <a:t>DIFUSIÓN</a:t>
                      </a:r>
                      <a:r>
                        <a:rPr lang="es-CL" sz="1600" b="1" baseline="0" dirty="0" smtClean="0">
                          <a:solidFill>
                            <a:schemeClr val="tx1"/>
                          </a:solidFill>
                          <a:effectLst/>
                        </a:rPr>
                        <a:t> </a:t>
                      </a:r>
                      <a:endParaRPr lang="es-CL" sz="1600" b="1" dirty="0">
                        <a:solidFill>
                          <a:schemeClr val="tx1"/>
                        </a:solidFill>
                        <a:effectLst/>
                      </a:endParaRPr>
                    </a:p>
                    <a:p>
                      <a:pPr algn="ctr">
                        <a:lnSpc>
                          <a:spcPct val="107000"/>
                        </a:lnSpc>
                        <a:spcAft>
                          <a:spcPts val="0"/>
                        </a:spcAft>
                      </a:pPr>
                      <a:r>
                        <a:rPr lang="es-CL" sz="1600" b="1" dirty="0">
                          <a:solidFill>
                            <a:schemeClr val="tx1"/>
                          </a:solidFill>
                          <a:effectLst/>
                        </a:rPr>
                        <a:t> </a:t>
                      </a:r>
                      <a:endParaRPr lang="es-CL"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r>
                        <a:rPr lang="es-ES" sz="1800" b="0" kern="1200" dirty="0" smtClean="0">
                          <a:solidFill>
                            <a:schemeClr val="dk1"/>
                          </a:solidFill>
                          <a:effectLst/>
                          <a:latin typeface="+mn-lt"/>
                          <a:ea typeface="+mn-ea"/>
                          <a:cs typeface="+mn-cs"/>
                        </a:rPr>
                        <a:t>Mínimo                                     1%</a:t>
                      </a:r>
                      <a:endParaRPr lang="es-CL" sz="1800" b="0" kern="1200" dirty="0" smtClean="0">
                        <a:solidFill>
                          <a:schemeClr val="dk1"/>
                        </a:solidFill>
                        <a:effectLst/>
                        <a:latin typeface="+mn-lt"/>
                        <a:ea typeface="+mn-ea"/>
                        <a:cs typeface="+mn-cs"/>
                      </a:endParaRPr>
                    </a:p>
                    <a:p>
                      <a:r>
                        <a:rPr lang="es-ES" sz="1800" b="0" kern="1200" dirty="0" smtClean="0">
                          <a:solidFill>
                            <a:schemeClr val="dk1"/>
                          </a:solidFill>
                          <a:effectLst/>
                          <a:latin typeface="+mn-lt"/>
                          <a:ea typeface="+mn-ea"/>
                          <a:cs typeface="+mn-cs"/>
                        </a:rPr>
                        <a:t>Máximo                                    3%</a:t>
                      </a:r>
                      <a:endParaRPr lang="es-C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E97D1"/>
                    </a:solidFill>
                  </a:tcPr>
                </a:tc>
              </a:tr>
            </a:tbl>
          </a:graphicData>
        </a:graphic>
      </p:graphicFrame>
    </p:spTree>
    <p:extLst>
      <p:ext uri="{BB962C8B-B14F-4D97-AF65-F5344CB8AC3E}">
        <p14:creationId xmlns:p14="http://schemas.microsoft.com/office/powerpoint/2010/main" val="4111672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211960" y="7317432"/>
            <a:ext cx="4572000" cy="369332"/>
          </a:xfrm>
          <a:prstGeom prst="rect">
            <a:avLst/>
          </a:prstGeom>
        </p:spPr>
        <p:txBody>
          <a:bodyPr>
            <a:spAutoFit/>
          </a:bodyPr>
          <a:lstStyle/>
          <a:p>
            <a:pPr algn="just">
              <a:spcAft>
                <a:spcPts val="0"/>
              </a:spcAft>
            </a:pPr>
            <a:r>
              <a:rPr lang="es-ES" dirty="0" smtClean="0">
                <a:latin typeface="Arial Narrow" panose="020B0606020202030204" pitchFamily="34" charset="0"/>
                <a:ea typeface="Calibri" panose="020F0502020204030204" pitchFamily="34" charset="0"/>
                <a:cs typeface="Arial" panose="020B0604020202020204" pitchFamily="34" charset="0"/>
              </a:rPr>
              <a:t>.</a:t>
            </a:r>
            <a:endParaRPr lang="es-CL" sz="2800" dirty="0">
              <a:effectLst/>
              <a:latin typeface="Times New Roman" panose="02020603050405020304" pitchFamily="18" charset="0"/>
              <a:ea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742567017"/>
              </p:ext>
            </p:extLst>
          </p:nvPr>
        </p:nvGraphicFramePr>
        <p:xfrm>
          <a:off x="683568" y="1124744"/>
          <a:ext cx="7704151" cy="4320480"/>
        </p:xfrm>
        <a:graphic>
          <a:graphicData uri="http://schemas.openxmlformats.org/drawingml/2006/table">
            <a:tbl>
              <a:tblPr firstRow="1" firstCol="1" bandRow="1">
                <a:tableStyleId>{5C22544A-7EE6-4342-B048-85BDC9FD1C3A}</a:tableStyleId>
              </a:tblPr>
              <a:tblGrid>
                <a:gridCol w="7704151"/>
              </a:tblGrid>
              <a:tr h="4320480">
                <a:tc>
                  <a:txBody>
                    <a:bodyPr/>
                    <a:lstStyle/>
                    <a:p>
                      <a:pPr algn="just"/>
                      <a:r>
                        <a:rPr lang="es-ES" sz="1200" b="1" kern="1200" dirty="0" smtClean="0">
                          <a:solidFill>
                            <a:schemeClr val="tx1"/>
                          </a:solidFill>
                          <a:effectLst/>
                          <a:latin typeface="+mn-lt"/>
                          <a:ea typeface="+mn-ea"/>
                          <a:cs typeface="+mn-cs"/>
                        </a:rPr>
                        <a:t>Recurso humano indispensable para la ejecución del proyecto (se entiende por indispensables, aquellas personas naturales que son necesarias para organización  del evento).</a:t>
                      </a:r>
                      <a:endParaRPr lang="es-CL" sz="1200" b="1" kern="1200" dirty="0" smtClean="0">
                        <a:solidFill>
                          <a:schemeClr val="tx1"/>
                        </a:solidFill>
                        <a:effectLst/>
                        <a:latin typeface="+mn-lt"/>
                        <a:ea typeface="+mn-ea"/>
                        <a:cs typeface="+mn-cs"/>
                      </a:endParaRPr>
                    </a:p>
                    <a:p>
                      <a:pPr algn="just"/>
                      <a:r>
                        <a:rPr lang="es-ES" sz="1200" b="1" kern="1200" dirty="0" smtClean="0">
                          <a:solidFill>
                            <a:schemeClr val="tx1"/>
                          </a:solidFill>
                          <a:effectLst/>
                          <a:latin typeface="+mn-lt"/>
                          <a:ea typeface="+mn-ea"/>
                          <a:cs typeface="+mn-cs"/>
                        </a:rPr>
                        <a:t>Las Municipalidades y Otras Entidades Públicas podrán contratar personal a honorarios sólo y exclusivamente para la ejecución de la actividad, no para cumplir funciones habituales del Servicio.</a:t>
                      </a:r>
                      <a:endParaRPr lang="es-CL" sz="1200" b="1" kern="1200" dirty="0" smtClean="0">
                        <a:solidFill>
                          <a:schemeClr val="tx1"/>
                        </a:solidFill>
                        <a:effectLst/>
                        <a:latin typeface="+mn-lt"/>
                        <a:ea typeface="+mn-ea"/>
                        <a:cs typeface="+mn-cs"/>
                      </a:endParaRPr>
                    </a:p>
                    <a:p>
                      <a:pPr algn="just"/>
                      <a:r>
                        <a:rPr lang="es-ES" sz="1200" b="1" kern="1200" dirty="0" smtClean="0">
                          <a:solidFill>
                            <a:schemeClr val="tx1"/>
                          </a:solidFill>
                          <a:effectLst/>
                          <a:latin typeface="+mn-lt"/>
                          <a:ea typeface="+mn-ea"/>
                          <a:cs typeface="+mn-cs"/>
                        </a:rPr>
                        <a:t> </a:t>
                      </a:r>
                      <a:endParaRPr lang="es-CL" sz="1200" b="1" kern="1200" dirty="0" smtClean="0">
                        <a:solidFill>
                          <a:schemeClr val="tx1"/>
                        </a:solidFill>
                        <a:effectLst/>
                        <a:latin typeface="+mn-lt"/>
                        <a:ea typeface="+mn-ea"/>
                        <a:cs typeface="+mn-cs"/>
                      </a:endParaRPr>
                    </a:p>
                    <a:p>
                      <a:pPr algn="just"/>
                      <a:r>
                        <a:rPr lang="es-ES" sz="1200" b="1" kern="1200" dirty="0" smtClean="0">
                          <a:solidFill>
                            <a:schemeClr val="tx1"/>
                          </a:solidFill>
                          <a:effectLst/>
                          <a:latin typeface="+mn-lt"/>
                          <a:ea typeface="+mn-ea"/>
                          <a:cs typeface="+mn-cs"/>
                        </a:rPr>
                        <a:t>No podrán percibir fondos  los integrantes de la Directiva  por entender que sus funciones son aportes propios de la entidad.  Asimismo  no podrán percibir honorarios funcionarios públicos (Planta o Contrata) y Honorarios que trabajen en instituciones públicas.  Asimismo, no se podrán pagar honorarios a personal que trabaje en la entidad postulante,  para lo cual la entidad postulante deberá emitir un certificado que indique que no incluye dentro de la nómina de honorarios a personas con esta característica</a:t>
                      </a:r>
                      <a:r>
                        <a:rPr lang="es-ES" sz="1000" b="1" kern="1200" dirty="0" smtClean="0">
                          <a:solidFill>
                            <a:schemeClr val="tx1"/>
                          </a:solidFill>
                          <a:effectLst/>
                          <a:latin typeface="Arial Narrow" panose="020B0606020202030204" pitchFamily="34" charset="0"/>
                          <a:ea typeface="+mn-ea"/>
                          <a:cs typeface="Arial" panose="020B0604020202020204" pitchFamily="34" charset="0"/>
                        </a:rPr>
                        <a:t>.</a:t>
                      </a:r>
                      <a:endParaRPr lang="es-ES" sz="10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p>
                      <a:pPr marL="0" algn="just" defTabSz="914400" rtl="0" eaLnBrk="1" latinLnBrk="0" hangingPunct="1"/>
                      <a:endParaRPr lang="es-CL" sz="1200" b="1" kern="1200" dirty="0">
                        <a:solidFill>
                          <a:schemeClr val="tx1"/>
                        </a:solidFill>
                        <a:effectLst/>
                        <a:latin typeface="+mn-lt"/>
                        <a:ea typeface="+mn-ea"/>
                        <a:cs typeface="+mn-cs"/>
                      </a:endParaRPr>
                    </a:p>
                    <a:p>
                      <a:pPr marL="0" algn="just" defTabSz="914400" rtl="0" eaLnBrk="1" latinLnBrk="0" hangingPunct="1"/>
                      <a:r>
                        <a:rPr lang="es-ES" sz="1200" b="1" kern="1200" dirty="0" smtClean="0">
                          <a:solidFill>
                            <a:schemeClr val="tx1"/>
                          </a:solidFill>
                          <a:effectLst/>
                          <a:latin typeface="+mn-lt"/>
                          <a:ea typeface="+mn-ea"/>
                          <a:cs typeface="+mn-cs"/>
                        </a:rPr>
                        <a:t>Todo personal a honorarios, deberá indicar su profesión u oficio la que deberá ser concordante con el giro señalado en la boleta de honorarios que presenten en la rendición de gastos.</a:t>
                      </a:r>
                      <a:endParaRPr lang="es-CL" sz="1200" b="1" kern="1200" dirty="0" smtClean="0">
                        <a:solidFill>
                          <a:schemeClr val="tx1"/>
                        </a:solidFill>
                        <a:effectLst/>
                        <a:latin typeface="+mn-lt"/>
                        <a:ea typeface="+mn-ea"/>
                        <a:cs typeface="+mn-cs"/>
                      </a:endParaRPr>
                    </a:p>
                    <a:p>
                      <a:pPr marL="0" algn="just" defTabSz="914400" rtl="0" eaLnBrk="1" latinLnBrk="0" hangingPunct="1"/>
                      <a:r>
                        <a:rPr lang="es-ES" sz="1200" b="1" kern="1200" dirty="0" smtClean="0">
                          <a:solidFill>
                            <a:schemeClr val="tx1"/>
                          </a:solidFill>
                          <a:effectLst/>
                          <a:latin typeface="+mn-lt"/>
                          <a:ea typeface="+mn-ea"/>
                          <a:cs typeface="+mn-cs"/>
                        </a:rPr>
                        <a:t>Los topes máximos de horas cronológicas / hombres es de :</a:t>
                      </a:r>
                      <a:endParaRPr lang="es-CL" sz="1200" b="1" kern="1200" dirty="0" smtClean="0">
                        <a:solidFill>
                          <a:schemeClr val="tx1"/>
                        </a:solidFill>
                        <a:effectLst/>
                        <a:latin typeface="+mn-lt"/>
                        <a:ea typeface="+mn-ea"/>
                        <a:cs typeface="+mn-cs"/>
                      </a:endParaRPr>
                    </a:p>
                    <a:p>
                      <a:pPr marL="0" algn="just" defTabSz="914400" rtl="0" eaLnBrk="1" latinLnBrk="0" hangingPunct="1"/>
                      <a:r>
                        <a:rPr lang="es-ES" sz="1200" b="1" kern="1200" dirty="0" smtClean="0">
                          <a:solidFill>
                            <a:schemeClr val="tx1"/>
                          </a:solidFill>
                          <a:effectLst/>
                          <a:latin typeface="+mn-lt"/>
                          <a:ea typeface="+mn-ea"/>
                          <a:cs typeface="+mn-cs"/>
                        </a:rPr>
                        <a:t>Profesionales $12.000 y Oficio $ 10.000 </a:t>
                      </a:r>
                      <a:endParaRPr lang="es-CL" sz="1200" b="1" kern="1200" dirty="0" smtClean="0">
                        <a:solidFill>
                          <a:schemeClr val="tx1"/>
                        </a:solidFill>
                        <a:effectLst/>
                        <a:latin typeface="+mn-lt"/>
                        <a:ea typeface="+mn-ea"/>
                        <a:cs typeface="+mn-cs"/>
                      </a:endParaRPr>
                    </a:p>
                    <a:p>
                      <a:pPr marL="0" algn="just" defTabSz="914400" rtl="0" eaLnBrk="1" latinLnBrk="0" hangingPunct="1"/>
                      <a:r>
                        <a:rPr lang="es-ES" sz="1200" b="1" kern="1200" dirty="0" smtClean="0">
                          <a:solidFill>
                            <a:schemeClr val="tx1"/>
                          </a:solidFill>
                          <a:effectLst/>
                          <a:latin typeface="+mn-lt"/>
                          <a:ea typeface="+mn-ea"/>
                          <a:cs typeface="+mn-cs"/>
                        </a:rPr>
                        <a:t>Tope de hasta 16 horas mensuales</a:t>
                      </a:r>
                      <a:r>
                        <a:rPr lang="es-ES" sz="1200" b="1" kern="1200" dirty="0">
                          <a:solidFill>
                            <a:schemeClr val="tx1"/>
                          </a:solidFill>
                          <a:effectLst/>
                          <a:latin typeface="+mn-lt"/>
                          <a:ea typeface="+mn-ea"/>
                          <a:cs typeface="+mn-cs"/>
                        </a:rPr>
                        <a:t> </a:t>
                      </a:r>
                      <a:endParaRPr lang="es-ES" sz="1200" b="1" kern="1200" dirty="0" smtClean="0">
                        <a:solidFill>
                          <a:schemeClr val="tx1"/>
                        </a:solidFill>
                        <a:effectLst/>
                        <a:latin typeface="+mn-lt"/>
                        <a:ea typeface="+mn-ea"/>
                        <a:cs typeface="+mn-cs"/>
                      </a:endParaRPr>
                    </a:p>
                    <a:p>
                      <a:pPr marL="0" algn="just" defTabSz="914400" rtl="0" eaLnBrk="1" latinLnBrk="0" hangingPunct="1"/>
                      <a:endParaRPr lang="es-CL" sz="1200" b="1" kern="1200" dirty="0">
                        <a:solidFill>
                          <a:schemeClr val="tx1"/>
                        </a:solidFill>
                        <a:effectLst/>
                        <a:latin typeface="+mn-lt"/>
                        <a:ea typeface="+mn-ea"/>
                        <a:cs typeface="+mn-cs"/>
                      </a:endParaRPr>
                    </a:p>
                    <a:p>
                      <a:pPr algn="just">
                        <a:spcAft>
                          <a:spcPts val="0"/>
                        </a:spcAft>
                      </a:pPr>
                      <a:r>
                        <a:rPr lang="es-ES" sz="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No </a:t>
                      </a:r>
                      <a:r>
                        <a:rPr lang="es-E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se aceptarán gastos de honorarios por concepto de pagos a: </a:t>
                      </a:r>
                      <a:endParaRPr lang="es-CL" sz="1800" dirty="0">
                        <a:solidFill>
                          <a:schemeClr val="tx1"/>
                        </a:solidFill>
                        <a:effectLst/>
                        <a:latin typeface="Times New Roman" panose="02020603050405020304" pitchFamily="18" charset="0"/>
                        <a:ea typeface="Times New Roman" panose="02020603050405020304" pitchFamily="18" charset="0"/>
                      </a:endParaRPr>
                    </a:p>
                    <a:p>
                      <a:pPr algn="just">
                        <a:spcAft>
                          <a:spcPts val="0"/>
                        </a:spcAft>
                      </a:pPr>
                      <a:r>
                        <a:rPr lang="es-E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Asesores, Coordinador del proyecto, Encargado de proyectos, Administrativo contable o similares, por considerarse funciones que debe asumir la institución como ejecutora de la actividad.</a:t>
                      </a:r>
                      <a:endParaRPr lang="es-CL" sz="1800" dirty="0">
                        <a:solidFill>
                          <a:schemeClr val="tx1"/>
                        </a:solidFill>
                        <a:effectLst/>
                        <a:latin typeface="Times New Roman" panose="02020603050405020304" pitchFamily="18" charset="0"/>
                        <a:ea typeface="Times New Roman" panose="02020603050405020304" pitchFamily="18" charset="0"/>
                      </a:endParaRPr>
                    </a:p>
                    <a:p>
                      <a:pPr algn="just">
                        <a:spcAft>
                          <a:spcPts val="0"/>
                        </a:spcAft>
                      </a:pPr>
                      <a:r>
                        <a:rPr lang="es-E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endParaRPr lang="es-CL" sz="1800" dirty="0">
                        <a:solidFill>
                          <a:schemeClr val="tx1"/>
                        </a:solidFill>
                        <a:effectLst/>
                        <a:latin typeface="Times New Roman" panose="02020603050405020304" pitchFamily="18" charset="0"/>
                        <a:ea typeface="Times New Roman" panose="02020603050405020304" pitchFamily="18" charset="0"/>
                      </a:endParaRPr>
                    </a:p>
                    <a:p>
                      <a:pPr algn="just">
                        <a:spcAft>
                          <a:spcPts val="0"/>
                        </a:spcAft>
                      </a:pPr>
                      <a:r>
                        <a:rPr lang="es-E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El personal a honorarios podrá rendir como gasto pasajes y alojamiento siempre y cuando la actividad se realice en localidades distintas a su domicilio, no incluye gasto por concepto de alimentación.</a:t>
                      </a:r>
                      <a:endParaRPr lang="es-CL"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rgbClr val="FFCCFF"/>
                    </a:solidFill>
                  </a:tcPr>
                </a:tc>
              </a:tr>
            </a:tbl>
          </a:graphicData>
        </a:graphic>
      </p:graphicFrame>
      <p:sp>
        <p:nvSpPr>
          <p:cNvPr id="3" name="CuadroTexto 2"/>
          <p:cNvSpPr txBox="1"/>
          <p:nvPr/>
        </p:nvSpPr>
        <p:spPr>
          <a:xfrm>
            <a:off x="6494487" y="332656"/>
            <a:ext cx="2289473" cy="369332"/>
          </a:xfrm>
          <a:prstGeom prst="rect">
            <a:avLst/>
          </a:prstGeom>
          <a:noFill/>
        </p:spPr>
        <p:txBody>
          <a:bodyPr wrap="none" rtlCol="0">
            <a:spAutoFit/>
          </a:bodyPr>
          <a:lstStyle/>
          <a:p>
            <a:r>
              <a:rPr lang="es-ES_tradnl" dirty="0" smtClean="0"/>
              <a:t>GASTOS EN PERSONAL</a:t>
            </a:r>
            <a:endParaRPr lang="es-CL" dirty="0"/>
          </a:p>
        </p:txBody>
      </p:sp>
    </p:spTree>
    <p:extLst>
      <p:ext uri="{BB962C8B-B14F-4D97-AF65-F5344CB8AC3E}">
        <p14:creationId xmlns:p14="http://schemas.microsoft.com/office/powerpoint/2010/main" val="19959102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63907627"/>
              </p:ext>
            </p:extLst>
          </p:nvPr>
        </p:nvGraphicFramePr>
        <p:xfrm>
          <a:off x="539552" y="1340768"/>
          <a:ext cx="7776864" cy="4419600"/>
        </p:xfrm>
        <a:graphic>
          <a:graphicData uri="http://schemas.openxmlformats.org/drawingml/2006/table">
            <a:tbl>
              <a:tblPr firstRow="1" firstCol="1" bandRow="1">
                <a:tableStyleId>{5C22544A-7EE6-4342-B048-85BDC9FD1C3A}</a:tableStyleId>
              </a:tblPr>
              <a:tblGrid>
                <a:gridCol w="7776864"/>
              </a:tblGrid>
              <a:tr h="4320480">
                <a:tc>
                  <a:txBody>
                    <a:bodyPr/>
                    <a:lstStyle/>
                    <a:p>
                      <a:pPr marL="228600" indent="-228600" algn="just">
                        <a:spcAft>
                          <a:spcPts val="0"/>
                        </a:spcAft>
                        <a:buFont typeface="+mj-lt"/>
                        <a:buAutoNum type="arabicPeriod"/>
                      </a:pPr>
                      <a:endParaRPr lang="es-ES" sz="1000" dirty="0" smtClean="0">
                        <a:solidFill>
                          <a:schemeClr val="tx1"/>
                        </a:solidFill>
                        <a:effectLst/>
                        <a:latin typeface="Arial Narrow" panose="020B0606020202030204" pitchFamily="34" charset="0"/>
                        <a:ea typeface="Calibri" panose="020F0502020204030204" pitchFamily="34" charset="0"/>
                      </a:endParaRPr>
                    </a:p>
                    <a:p>
                      <a:pPr marL="342900" lvl="0" indent="-342900" algn="just">
                        <a:buFont typeface="+mj-lt"/>
                        <a:buAutoNum type="arabicPeriod"/>
                      </a:pPr>
                      <a:r>
                        <a:rPr lang="es-ES" sz="1400" b="1" kern="1200" dirty="0" smtClean="0">
                          <a:solidFill>
                            <a:schemeClr val="tx1"/>
                          </a:solidFill>
                          <a:effectLst/>
                          <a:latin typeface="+mn-lt"/>
                          <a:ea typeface="+mn-ea"/>
                          <a:cs typeface="+mn-cs"/>
                        </a:rPr>
                        <a:t>Arriendo de equipos y maquinarias </a:t>
                      </a:r>
                      <a:endParaRPr lang="es-CL" sz="1400" b="1" kern="1200" dirty="0" smtClean="0">
                        <a:solidFill>
                          <a:schemeClr val="tx1"/>
                        </a:solidFill>
                        <a:effectLst/>
                        <a:latin typeface="+mn-lt"/>
                        <a:ea typeface="+mn-ea"/>
                        <a:cs typeface="+mn-cs"/>
                      </a:endParaRPr>
                    </a:p>
                    <a:p>
                      <a:pPr marL="342900" lvl="0" indent="-342900" algn="just">
                        <a:buFont typeface="+mj-lt"/>
                        <a:buAutoNum type="arabicPeriod"/>
                      </a:pPr>
                      <a:r>
                        <a:rPr lang="es-ES" sz="1400" b="1" kern="1200" dirty="0" smtClean="0">
                          <a:solidFill>
                            <a:schemeClr val="tx1"/>
                          </a:solidFill>
                          <a:effectLst/>
                          <a:latin typeface="+mn-lt"/>
                          <a:ea typeface="+mn-ea"/>
                          <a:cs typeface="+mn-cs"/>
                        </a:rPr>
                        <a:t>Servicio de transporte de pasajeros</a:t>
                      </a:r>
                      <a:endParaRPr lang="es-CL" sz="1400" b="1" kern="1200" dirty="0" smtClean="0">
                        <a:solidFill>
                          <a:schemeClr val="tx1"/>
                        </a:solidFill>
                        <a:effectLst/>
                        <a:latin typeface="+mn-lt"/>
                        <a:ea typeface="+mn-ea"/>
                        <a:cs typeface="+mn-cs"/>
                      </a:endParaRPr>
                    </a:p>
                    <a:p>
                      <a:pPr marL="342900" lvl="0" indent="-342900" algn="just">
                        <a:buFont typeface="+mj-lt"/>
                        <a:buAutoNum type="arabicPeriod"/>
                      </a:pPr>
                      <a:r>
                        <a:rPr lang="es-ES" sz="1400" b="1" kern="1200" dirty="0" smtClean="0">
                          <a:solidFill>
                            <a:schemeClr val="tx1"/>
                          </a:solidFill>
                          <a:effectLst/>
                          <a:latin typeface="+mn-lt"/>
                          <a:ea typeface="+mn-ea"/>
                          <a:cs typeface="+mn-cs"/>
                        </a:rPr>
                        <a:t>Implementos, indumentaria (relacionados a la actividad)</a:t>
                      </a:r>
                      <a:endParaRPr lang="es-CL" sz="1400" b="1" kern="1200" dirty="0" smtClean="0">
                        <a:solidFill>
                          <a:schemeClr val="tx1"/>
                        </a:solidFill>
                        <a:effectLst/>
                        <a:latin typeface="+mn-lt"/>
                        <a:ea typeface="+mn-ea"/>
                        <a:cs typeface="+mn-cs"/>
                      </a:endParaRPr>
                    </a:p>
                    <a:p>
                      <a:pPr marL="342900" lvl="0" indent="-342900" algn="just">
                        <a:buFont typeface="+mj-lt"/>
                        <a:buAutoNum type="arabicPeriod"/>
                      </a:pPr>
                      <a:r>
                        <a:rPr lang="es-ES" sz="1400" b="1" kern="1200" dirty="0" smtClean="0">
                          <a:solidFill>
                            <a:schemeClr val="tx1"/>
                          </a:solidFill>
                          <a:effectLst/>
                          <a:latin typeface="+mn-lt"/>
                          <a:ea typeface="+mn-ea"/>
                          <a:cs typeface="+mn-cs"/>
                        </a:rPr>
                        <a:t>Alojamientos</a:t>
                      </a:r>
                      <a:endParaRPr lang="es-CL" sz="1400" b="1" kern="1200" dirty="0" smtClean="0">
                        <a:solidFill>
                          <a:schemeClr val="tx1"/>
                        </a:solidFill>
                        <a:effectLst/>
                        <a:latin typeface="+mn-lt"/>
                        <a:ea typeface="+mn-ea"/>
                        <a:cs typeface="+mn-cs"/>
                      </a:endParaRPr>
                    </a:p>
                    <a:p>
                      <a:pPr marL="342900" lvl="0" indent="-342900" algn="just">
                        <a:buFont typeface="+mj-lt"/>
                        <a:buAutoNum type="arabicPeriod"/>
                      </a:pPr>
                      <a:r>
                        <a:rPr lang="es-ES" sz="1400" b="1" kern="1200" dirty="0" smtClean="0">
                          <a:solidFill>
                            <a:schemeClr val="tx1"/>
                          </a:solidFill>
                          <a:effectLst/>
                          <a:latin typeface="+mn-lt"/>
                          <a:ea typeface="+mn-ea"/>
                          <a:cs typeface="+mn-cs"/>
                        </a:rPr>
                        <a:t>Fletes </a:t>
                      </a:r>
                      <a:endParaRPr lang="es-CL" sz="1400" b="1" kern="1200" dirty="0" smtClean="0">
                        <a:solidFill>
                          <a:schemeClr val="tx1"/>
                        </a:solidFill>
                        <a:effectLst/>
                        <a:latin typeface="+mn-lt"/>
                        <a:ea typeface="+mn-ea"/>
                        <a:cs typeface="+mn-cs"/>
                      </a:endParaRPr>
                    </a:p>
                    <a:p>
                      <a:pPr marL="342900" lvl="0" indent="-342900" algn="just">
                        <a:buFont typeface="+mj-lt"/>
                        <a:buAutoNum type="arabicPeriod"/>
                      </a:pPr>
                      <a:r>
                        <a:rPr lang="es-ES" sz="1400" b="1" kern="1200" dirty="0" smtClean="0">
                          <a:solidFill>
                            <a:schemeClr val="tx1"/>
                          </a:solidFill>
                          <a:effectLst/>
                          <a:latin typeface="+mn-lt"/>
                          <a:ea typeface="+mn-ea"/>
                          <a:cs typeface="+mn-cs"/>
                        </a:rPr>
                        <a:t>Alimentación o colación exclusivamente para ser destinada a los beneficiarios directos o quienes ejecutan directamente la iniciativa (para quienes ejecutan la iniciativa rige sólo para instituciones privada sin fines de lucro) y sólo cuando la actividad se desarrolle en localidades distintas a su domicilio.  Dicho gasto podrá imputarse al ítem de Gastos de Operación.  La alimentación tendrá un tope de $12.000 por persona al día.  Se entiende por colación lo que contempla alimentos saludables tales como yogurt, jugos, galletas, frutas, agua, cereales, exclusivamente para beneficiarios directos). La colación tendrá un tope de $ 2.500, por persona al día.</a:t>
                      </a:r>
                      <a:endParaRPr lang="es-CL" sz="1400" b="1" kern="1200" dirty="0" smtClean="0">
                        <a:solidFill>
                          <a:schemeClr val="tx1"/>
                        </a:solidFill>
                        <a:effectLst/>
                        <a:latin typeface="+mn-lt"/>
                        <a:ea typeface="+mn-ea"/>
                        <a:cs typeface="+mn-cs"/>
                      </a:endParaRPr>
                    </a:p>
                    <a:p>
                      <a:pPr marL="342900" lvl="0" indent="-342900" algn="just">
                        <a:buFont typeface="+mj-lt"/>
                        <a:buAutoNum type="arabicPeriod"/>
                      </a:pPr>
                      <a:r>
                        <a:rPr lang="es-ES" sz="1400" b="1" kern="1200" dirty="0" smtClean="0">
                          <a:solidFill>
                            <a:schemeClr val="tx1"/>
                          </a:solidFill>
                          <a:effectLst/>
                          <a:latin typeface="+mn-lt"/>
                          <a:ea typeface="+mn-ea"/>
                          <a:cs typeface="+mn-cs"/>
                        </a:rPr>
                        <a:t>Textos y publicaciones. El contenido de toda publicación que sea financiada con recursos de este fondo, ya sea escrita o audiovisual deberá ser revisada y validada, en sus aspectos históricos, culturales, sociales, por una institución o profesional competente, antes de su edición o publicación.</a:t>
                      </a:r>
                      <a:endParaRPr lang="es-CL" sz="1400" b="1" kern="1200" dirty="0" smtClean="0">
                        <a:solidFill>
                          <a:schemeClr val="tx1"/>
                        </a:solidFill>
                        <a:effectLst/>
                        <a:latin typeface="+mn-lt"/>
                        <a:ea typeface="+mn-ea"/>
                        <a:cs typeface="+mn-cs"/>
                      </a:endParaRPr>
                    </a:p>
                    <a:p>
                      <a:pPr marL="342900" lvl="0" indent="-342900" algn="just">
                        <a:buFont typeface="+mj-lt"/>
                        <a:buAutoNum type="arabicPeriod"/>
                      </a:pPr>
                      <a:r>
                        <a:rPr lang="es-ES" sz="1400" b="1" kern="1200" dirty="0" smtClean="0">
                          <a:solidFill>
                            <a:schemeClr val="tx1"/>
                          </a:solidFill>
                          <a:effectLst/>
                          <a:latin typeface="+mn-lt"/>
                          <a:ea typeface="+mn-ea"/>
                          <a:cs typeface="+mn-cs"/>
                        </a:rPr>
                        <a:t>Arriendos (sólo para eventos específicos, tales como ceremonias de inauguración o término de la actividad, campeonatos, talleres, etc.).  Los eventos específicos corresponden a aquellos que se realizan eventualmente para desarrollar la actividad.  Los montos por arriendo deberán ajustarse al precio de mercado y el Gobierno Regional está facultado para verificar su valor.</a:t>
                      </a:r>
                      <a:endParaRPr lang="es-CL" sz="1400" b="1" kern="1200" dirty="0">
                        <a:solidFill>
                          <a:schemeClr val="tx1"/>
                        </a:solidFill>
                        <a:effectLst/>
                        <a:latin typeface="+mn-lt"/>
                        <a:ea typeface="+mn-ea"/>
                        <a:cs typeface="+mn-cs"/>
                      </a:endParaRPr>
                    </a:p>
                  </a:txBody>
                  <a:tcPr marL="68580" marR="68580" marT="0" marB="0">
                    <a:solidFill>
                      <a:schemeClr val="accent6">
                        <a:lumMod val="40000"/>
                        <a:lumOff val="60000"/>
                      </a:schemeClr>
                    </a:solidFill>
                  </a:tcPr>
                </a:tc>
              </a:tr>
            </a:tbl>
          </a:graphicData>
        </a:graphic>
      </p:graphicFrame>
      <p:sp>
        <p:nvSpPr>
          <p:cNvPr id="3" name="CuadroTexto 2"/>
          <p:cNvSpPr txBox="1"/>
          <p:nvPr/>
        </p:nvSpPr>
        <p:spPr>
          <a:xfrm>
            <a:off x="5796136" y="836712"/>
            <a:ext cx="2524217" cy="369332"/>
          </a:xfrm>
          <a:prstGeom prst="rect">
            <a:avLst/>
          </a:prstGeom>
          <a:noFill/>
        </p:spPr>
        <p:txBody>
          <a:bodyPr wrap="none" rtlCol="0">
            <a:spAutoFit/>
          </a:bodyPr>
          <a:lstStyle/>
          <a:p>
            <a:r>
              <a:rPr lang="es-ES_tradnl" dirty="0" smtClean="0"/>
              <a:t>GASTO DE OPERACIONES</a:t>
            </a:r>
            <a:endParaRPr lang="es-CL" dirty="0"/>
          </a:p>
        </p:txBody>
      </p:sp>
    </p:spTree>
    <p:extLst>
      <p:ext uri="{BB962C8B-B14F-4D97-AF65-F5344CB8AC3E}">
        <p14:creationId xmlns:p14="http://schemas.microsoft.com/office/powerpoint/2010/main" val="28000610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19267068"/>
              </p:ext>
            </p:extLst>
          </p:nvPr>
        </p:nvGraphicFramePr>
        <p:xfrm>
          <a:off x="1007604" y="1589601"/>
          <a:ext cx="7416824" cy="1368152"/>
        </p:xfrm>
        <a:graphic>
          <a:graphicData uri="http://schemas.openxmlformats.org/drawingml/2006/table">
            <a:tbl>
              <a:tblPr firstRow="1" firstCol="1" bandRow="1">
                <a:tableStyleId>{5C22544A-7EE6-4342-B048-85BDC9FD1C3A}</a:tableStyleId>
              </a:tblPr>
              <a:tblGrid>
                <a:gridCol w="7416824"/>
              </a:tblGrid>
              <a:tr h="1368152">
                <a:tc>
                  <a:txBody>
                    <a:bodyPr/>
                    <a:lstStyle/>
                    <a:p>
                      <a:r>
                        <a:rPr lang="es-ES" sz="1800" b="1" kern="1200" dirty="0" smtClean="0">
                          <a:solidFill>
                            <a:schemeClr val="tx1"/>
                          </a:solidFill>
                          <a:effectLst/>
                          <a:latin typeface="+mn-lt"/>
                          <a:ea typeface="+mn-ea"/>
                          <a:cs typeface="+mn-cs"/>
                        </a:rPr>
                        <a:t>Estos gastos considerarán el equipamiento y bienes muebles que resulten indispensables para el desarrollo de las actividades previstas, que subsistan después de terminada la ejecución del proyecto y que no exista alternativa para proveer dicho equipamiento. </a:t>
                      </a:r>
                      <a:endParaRPr lang="es-CL" sz="1800" b="1" kern="1200" dirty="0">
                        <a:solidFill>
                          <a:schemeClr val="tx1"/>
                        </a:solidFill>
                        <a:effectLst/>
                        <a:latin typeface="+mn-lt"/>
                        <a:ea typeface="+mn-ea"/>
                        <a:cs typeface="+mn-cs"/>
                      </a:endParaRPr>
                    </a:p>
                  </a:txBody>
                  <a:tcPr marL="68580" marR="68580" marT="0" marB="0">
                    <a:solidFill>
                      <a:schemeClr val="accent1">
                        <a:lumMod val="20000"/>
                        <a:lumOff val="80000"/>
                      </a:schemeClr>
                    </a:solidFill>
                  </a:tcPr>
                </a:tc>
              </a:tr>
            </a:tbl>
          </a:graphicData>
        </a:graphic>
      </p:graphicFrame>
      <p:sp>
        <p:nvSpPr>
          <p:cNvPr id="3" name="Rectángulo 2"/>
          <p:cNvSpPr/>
          <p:nvPr/>
        </p:nvSpPr>
        <p:spPr>
          <a:xfrm>
            <a:off x="971600" y="4221088"/>
            <a:ext cx="7488832" cy="2308324"/>
          </a:xfrm>
          <a:prstGeom prst="rect">
            <a:avLst/>
          </a:prstGeom>
          <a:solidFill>
            <a:srgbClr val="CDDD7F"/>
          </a:solidFill>
        </p:spPr>
        <p:txBody>
          <a:bodyPr wrap="square">
            <a:spAutoFit/>
          </a:bodyPr>
          <a:lstStyle/>
          <a:p>
            <a:pPr algn="just"/>
            <a:r>
              <a:rPr lang="es-ES" sz="1600" b="1" dirty="0"/>
              <a:t>Este ítem presupuestario incluye gastos de difusión de la actividad, así como difusión del origen de los recursos, la que se realizará principalmente a través de: Pendones, publicaciones, afiches, dípticos – trípticos, lienzos, publicidad radial, Internet, videos educativos.</a:t>
            </a:r>
            <a:endParaRPr lang="es-CL" sz="1600" b="1" dirty="0"/>
          </a:p>
          <a:p>
            <a:pPr algn="just"/>
            <a:r>
              <a:rPr lang="es-ES" sz="1600" b="1" dirty="0"/>
              <a:t> </a:t>
            </a:r>
            <a:endParaRPr lang="es-CL" sz="1600" b="1" dirty="0"/>
          </a:p>
          <a:p>
            <a:pPr algn="just"/>
            <a:r>
              <a:rPr lang="es-ES" sz="1600" b="1" dirty="0"/>
              <a:t>La difusión de la actividad deberá hacerse antes y durante el desarrollo de la actividad conjuntamente con la difusión del origen de los recursos.</a:t>
            </a:r>
            <a:endParaRPr lang="es-CL" sz="1600" b="1" dirty="0"/>
          </a:p>
          <a:p>
            <a:pPr algn="just"/>
            <a:r>
              <a:rPr lang="es-ES" sz="1600" b="1" dirty="0"/>
              <a:t>Para aquellas entidades que no cumplan con la difusión de la actividad y del origen de los recursos, quedarán imposibilitadas de postular al concurso 2018.</a:t>
            </a:r>
            <a:endParaRPr lang="es-CL" sz="1600" b="1" dirty="0"/>
          </a:p>
        </p:txBody>
      </p:sp>
      <p:sp>
        <p:nvSpPr>
          <p:cNvPr id="4" name="CuadroTexto 3"/>
          <p:cNvSpPr txBox="1"/>
          <p:nvPr/>
        </p:nvSpPr>
        <p:spPr>
          <a:xfrm>
            <a:off x="6490924" y="764704"/>
            <a:ext cx="2329548" cy="369332"/>
          </a:xfrm>
          <a:prstGeom prst="rect">
            <a:avLst/>
          </a:prstGeom>
          <a:noFill/>
        </p:spPr>
        <p:txBody>
          <a:bodyPr wrap="none" rtlCol="0">
            <a:spAutoFit/>
          </a:bodyPr>
          <a:lstStyle/>
          <a:p>
            <a:r>
              <a:rPr lang="es-ES_tradnl" dirty="0" smtClean="0"/>
              <a:t>GASTOS DE INVERSIÓN</a:t>
            </a:r>
            <a:endParaRPr lang="es-CL" dirty="0"/>
          </a:p>
        </p:txBody>
      </p:sp>
      <p:sp>
        <p:nvSpPr>
          <p:cNvPr id="7" name="CuadroTexto 6"/>
          <p:cNvSpPr txBox="1"/>
          <p:nvPr/>
        </p:nvSpPr>
        <p:spPr>
          <a:xfrm>
            <a:off x="6473658" y="3573016"/>
            <a:ext cx="2210733" cy="369332"/>
          </a:xfrm>
          <a:prstGeom prst="rect">
            <a:avLst/>
          </a:prstGeom>
          <a:noFill/>
        </p:spPr>
        <p:txBody>
          <a:bodyPr wrap="none" rtlCol="0">
            <a:spAutoFit/>
          </a:bodyPr>
          <a:lstStyle/>
          <a:p>
            <a:r>
              <a:rPr lang="es-ES_tradnl" dirty="0" smtClean="0"/>
              <a:t>GASTOS DE DIFUSIÓN</a:t>
            </a:r>
            <a:endParaRPr lang="es-CL" dirty="0"/>
          </a:p>
        </p:txBody>
      </p:sp>
    </p:spTree>
    <p:extLst>
      <p:ext uri="{BB962C8B-B14F-4D97-AF65-F5344CB8AC3E}">
        <p14:creationId xmlns:p14="http://schemas.microsoft.com/office/powerpoint/2010/main" val="5362725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971600" y="620688"/>
            <a:ext cx="7488832" cy="400110"/>
          </a:xfrm>
          <a:prstGeom prst="rect">
            <a:avLst/>
          </a:prstGeom>
          <a:noFill/>
        </p:spPr>
        <p:txBody>
          <a:bodyPr wrap="square" rtlCol="0">
            <a:spAutoFit/>
          </a:bodyPr>
          <a:lstStyle/>
          <a:p>
            <a:pPr algn="ctr"/>
            <a:r>
              <a:rPr lang="es-ES_tradnl" sz="2000" u="sng" dirty="0" smtClean="0">
                <a:ea typeface="+mj-ea"/>
                <a:cs typeface="+mj-cs"/>
              </a:rPr>
              <a:t>Restricciones de financiamiento más frecuentes de inadmisibilidad</a:t>
            </a:r>
          </a:p>
        </p:txBody>
      </p:sp>
      <p:sp>
        <p:nvSpPr>
          <p:cNvPr id="5" name="Rectángulo 4"/>
          <p:cNvSpPr/>
          <p:nvPr/>
        </p:nvSpPr>
        <p:spPr>
          <a:xfrm>
            <a:off x="1331640" y="1484784"/>
            <a:ext cx="6552728" cy="4436536"/>
          </a:xfrm>
          <a:prstGeom prst="rect">
            <a:avLst/>
          </a:prstGeom>
          <a:solidFill>
            <a:srgbClr val="FFCCFF"/>
          </a:solidFill>
          <a:ln>
            <a:noFill/>
          </a:ln>
        </p:spPr>
        <p:txBody>
          <a:bodyPr wrap="square">
            <a:spAutoFit/>
          </a:bodyPr>
          <a:lstStyle/>
          <a:p>
            <a:pPr lvl="0" algn="just">
              <a:lnSpc>
                <a:spcPct val="107000"/>
              </a:lnSpc>
              <a:spcAft>
                <a:spcPts val="0"/>
              </a:spcAft>
              <a:buSzPts val="1100"/>
            </a:pPr>
            <a:r>
              <a:rPr lang="es-ES" sz="1400" b="1" dirty="0" smtClean="0">
                <a:ea typeface="Calibri" panose="020F0502020204030204" pitchFamily="34" charset="0"/>
                <a:cs typeface="Times New Roman" panose="02020603050405020304" pitchFamily="18" charset="0"/>
              </a:rPr>
              <a:t>a) Gastos </a:t>
            </a:r>
            <a:r>
              <a:rPr lang="es-ES" sz="1400" b="1" dirty="0">
                <a:ea typeface="Calibri" panose="020F0502020204030204" pitchFamily="34" charset="0"/>
                <a:cs typeface="Times New Roman" panose="02020603050405020304" pitchFamily="18" charset="0"/>
              </a:rPr>
              <a:t>asociados a la construcción, habilitación, reparación, mantenimiento y conservación de cualquier tipo de infraestructura fija (mobiliario urbano</a:t>
            </a:r>
            <a:r>
              <a:rPr lang="es-ES" sz="1400" b="1" dirty="0" smtClean="0">
                <a:ea typeface="Calibri" panose="020F0502020204030204" pitchFamily="34" charset="0"/>
                <a:cs typeface="Times New Roman" panose="02020603050405020304" pitchFamily="18" charset="0"/>
              </a:rPr>
              <a:t>).</a:t>
            </a:r>
          </a:p>
          <a:p>
            <a:pPr lvl="0" algn="just">
              <a:lnSpc>
                <a:spcPct val="107000"/>
              </a:lnSpc>
              <a:spcAft>
                <a:spcPts val="0"/>
              </a:spcAft>
              <a:buSzPts val="1100"/>
            </a:pPr>
            <a:endParaRPr lang="es-CL" sz="1400" b="1" dirty="0">
              <a:ea typeface="Calibri" panose="020F0502020204030204" pitchFamily="34" charset="0"/>
              <a:cs typeface="Times New Roman" panose="02020603050405020304" pitchFamily="18" charset="0"/>
            </a:endParaRPr>
          </a:p>
          <a:p>
            <a:pPr lvl="0" algn="just">
              <a:lnSpc>
                <a:spcPct val="107000"/>
              </a:lnSpc>
              <a:spcAft>
                <a:spcPts val="0"/>
              </a:spcAft>
              <a:buSzPts val="1100"/>
            </a:pPr>
            <a:r>
              <a:rPr lang="es-ES" sz="1400" b="1" dirty="0" smtClean="0">
                <a:ea typeface="Calibri" panose="020F0502020204030204" pitchFamily="34" charset="0"/>
                <a:cs typeface="Times New Roman" panose="02020603050405020304" pitchFamily="18" charset="0"/>
              </a:rPr>
              <a:t>b) Gastos </a:t>
            </a:r>
            <a:r>
              <a:rPr lang="es-ES" sz="1400" b="1" dirty="0">
                <a:ea typeface="Calibri" panose="020F0502020204030204" pitchFamily="34" charset="0"/>
                <a:cs typeface="Times New Roman" panose="02020603050405020304" pitchFamily="18" charset="0"/>
              </a:rPr>
              <a:t>asociados a arriendos de vehículos o cualquier medio transporte de pasajeros</a:t>
            </a:r>
            <a:r>
              <a:rPr lang="es-ES" sz="1400" b="1" dirty="0" smtClean="0">
                <a:ea typeface="Calibri" panose="020F0502020204030204" pitchFamily="34" charset="0"/>
                <a:cs typeface="Times New Roman" panose="02020603050405020304" pitchFamily="18" charset="0"/>
              </a:rPr>
              <a:t>.</a:t>
            </a:r>
          </a:p>
          <a:p>
            <a:pPr lvl="0" algn="just">
              <a:lnSpc>
                <a:spcPct val="107000"/>
              </a:lnSpc>
              <a:spcAft>
                <a:spcPts val="0"/>
              </a:spcAft>
              <a:buSzPts val="1100"/>
            </a:pPr>
            <a:endParaRPr lang="es-CL" sz="1400" b="1" dirty="0">
              <a:ea typeface="Calibri" panose="020F0502020204030204" pitchFamily="34" charset="0"/>
              <a:cs typeface="Times New Roman" panose="02020603050405020304" pitchFamily="18" charset="0"/>
            </a:endParaRPr>
          </a:p>
          <a:p>
            <a:pPr lvl="0" algn="just">
              <a:lnSpc>
                <a:spcPct val="107000"/>
              </a:lnSpc>
              <a:spcAft>
                <a:spcPts val="800"/>
              </a:spcAft>
              <a:buSzPts val="1100"/>
            </a:pPr>
            <a:r>
              <a:rPr lang="es-ES" sz="1400" b="1" dirty="0" smtClean="0">
                <a:ea typeface="Calibri" panose="020F0502020204030204" pitchFamily="34" charset="0"/>
                <a:cs typeface="Times New Roman" panose="02020603050405020304" pitchFamily="18" charset="0"/>
              </a:rPr>
              <a:t>c) Gastos </a:t>
            </a:r>
            <a:r>
              <a:rPr lang="es-ES" sz="1400" b="1" dirty="0">
                <a:ea typeface="Calibri" panose="020F0502020204030204" pitchFamily="34" charset="0"/>
                <a:cs typeface="Times New Roman" panose="02020603050405020304" pitchFamily="18" charset="0"/>
              </a:rPr>
              <a:t>considerados propios de la organización tales como: Combustibles, lubricantes, neumáticos; gastos de operación tales como consumos básicos, arriendo de inmuebles o similar, gas, electricidad, agua, telefonía fija o móvil, Internet, televisión por cable, materiales de escritorio, trámites notariales y/o bancarios, adquisición de propiedades y bienes inmuebles, vehículos; productos de consumo con fines comerciales, imprevistos, aseo, seguridad o vigilancia</a:t>
            </a:r>
            <a:r>
              <a:rPr lang="es-ES" sz="1400" b="1" dirty="0" smtClean="0">
                <a:ea typeface="Calibri" panose="020F0502020204030204" pitchFamily="34" charset="0"/>
                <a:cs typeface="Times New Roman" panose="02020603050405020304" pitchFamily="18" charset="0"/>
              </a:rPr>
              <a:t>.</a:t>
            </a:r>
          </a:p>
          <a:p>
            <a:pPr algn="just">
              <a:lnSpc>
                <a:spcPct val="107000"/>
              </a:lnSpc>
              <a:spcAft>
                <a:spcPts val="800"/>
              </a:spcAft>
              <a:buSzPts val="1100"/>
            </a:pPr>
            <a:r>
              <a:rPr lang="es-ES" sz="1400" b="1" dirty="0" smtClean="0">
                <a:ea typeface="Calibri" panose="020F0502020204030204" pitchFamily="34" charset="0"/>
                <a:cs typeface="Times New Roman" panose="02020603050405020304" pitchFamily="18" charset="0"/>
              </a:rPr>
              <a:t>d) Recursos </a:t>
            </a:r>
            <a:r>
              <a:rPr lang="es-ES" sz="1400" b="1" dirty="0">
                <a:ea typeface="Calibri" panose="020F0502020204030204" pitchFamily="34" charset="0"/>
                <a:cs typeface="Times New Roman" panose="02020603050405020304" pitchFamily="18" charset="0"/>
              </a:rPr>
              <a:t>para adquisición de Notebook, computadores, Tablet, impresoras, televisores, equipos de música, memorias, trípodes para cámaras fotográficas, cámaras de video, equipos de amplificación e iluminación, telones, proyectores, y sus respectivos insumos, bienes que son complementarios al desarrollo de la actividad, pero que su ausencia no impide la realización de ésta</a:t>
            </a:r>
            <a:r>
              <a:rPr lang="es-ES" sz="1400" b="1" dirty="0"/>
              <a:t>.</a:t>
            </a:r>
            <a:endParaRPr lang="es-CL" sz="1400" b="1" dirty="0"/>
          </a:p>
          <a:p>
            <a:pPr lvl="0" algn="just">
              <a:lnSpc>
                <a:spcPct val="107000"/>
              </a:lnSpc>
              <a:spcAft>
                <a:spcPts val="800"/>
              </a:spcAft>
              <a:buSzPts val="1100"/>
            </a:pPr>
            <a:endParaRPr lang="es-CL" sz="1400" b="1" dirty="0">
              <a:effectLst/>
              <a:ea typeface="Calibri" panose="020F0502020204030204" pitchFamily="34" charset="0"/>
              <a:cs typeface="Times New Roman" panose="02020603050405020304" pitchFamily="18" charset="0"/>
            </a:endParaRPr>
          </a:p>
        </p:txBody>
      </p:sp>
      <p:sp>
        <p:nvSpPr>
          <p:cNvPr id="7" name="CuadroTexto 6"/>
          <p:cNvSpPr txBox="1"/>
          <p:nvPr/>
        </p:nvSpPr>
        <p:spPr>
          <a:xfrm>
            <a:off x="3176107" y="975791"/>
            <a:ext cx="3079817" cy="276999"/>
          </a:xfrm>
          <a:prstGeom prst="rect">
            <a:avLst/>
          </a:prstGeom>
          <a:noFill/>
        </p:spPr>
        <p:txBody>
          <a:bodyPr wrap="none" rtlCol="0">
            <a:spAutoFit/>
          </a:bodyPr>
          <a:lstStyle/>
          <a:p>
            <a:r>
              <a:rPr lang="es-ES_tradnl" sz="1200" dirty="0" smtClean="0"/>
              <a:t>(El instructivo contiene todas las restricciones)</a:t>
            </a:r>
            <a:endParaRPr lang="es-CL" sz="1200" dirty="0"/>
          </a:p>
        </p:txBody>
      </p:sp>
    </p:spTree>
    <p:extLst>
      <p:ext uri="{BB962C8B-B14F-4D97-AF65-F5344CB8AC3E}">
        <p14:creationId xmlns:p14="http://schemas.microsoft.com/office/powerpoint/2010/main" val="8994307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6424</TotalTime>
  <Words>1843</Words>
  <Application>Microsoft Office PowerPoint</Application>
  <PresentationFormat>Presentación en pantalla (4:3)</PresentationFormat>
  <Paragraphs>289</Paragraphs>
  <Slides>20</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20</vt:i4>
      </vt:variant>
    </vt:vector>
  </HeadingPairs>
  <TitlesOfParts>
    <vt:vector size="31" baseType="lpstr">
      <vt:lpstr>Arial</vt:lpstr>
      <vt:lpstr>Arial Narrow</vt:lpstr>
      <vt:lpstr>Calibri</vt:lpstr>
      <vt:lpstr>Calibri Light</vt:lpstr>
      <vt:lpstr>Cambria</vt:lpstr>
      <vt:lpstr>Droid Sans Fallback</vt:lpstr>
      <vt:lpstr>FreeSans</vt:lpstr>
      <vt:lpstr>Liberation Serif</vt:lpstr>
      <vt:lpstr>Times New Roman</vt:lpstr>
      <vt:lpstr>Verdana</vt:lpstr>
      <vt:lpstr>Office Theme</vt:lpstr>
      <vt:lpstr>FONDO CARÁCTER SEGURIDAD CIUDADANA 6% FNDR 2017 División de Desarrollo Regional </vt:lpstr>
      <vt:lpstr>Presentación de PowerPoint</vt:lpstr>
      <vt:lpstr>Tipos de Iniciativas Financiables</vt:lpstr>
      <vt:lpstr>Presentación de PowerPoint</vt:lpstr>
      <vt:lpstr>Topes de Financiamiento por  Categoría de Gastos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oyarzun</dc:creator>
  <cp:lastModifiedBy>monica barria</cp:lastModifiedBy>
  <cp:revision>373</cp:revision>
  <cp:lastPrinted>2016-04-25T16:12:14Z</cp:lastPrinted>
  <dcterms:created xsi:type="dcterms:W3CDTF">2013-08-16T13:40:40Z</dcterms:created>
  <dcterms:modified xsi:type="dcterms:W3CDTF">2017-05-19T19:14:48Z</dcterms:modified>
</cp:coreProperties>
</file>